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58" r:id="rId4"/>
    <p:sldId id="269" r:id="rId5"/>
    <p:sldId id="437" r:id="rId6"/>
    <p:sldId id="474" r:id="rId7"/>
    <p:sldId id="260" r:id="rId8"/>
    <p:sldId id="359" r:id="rId9"/>
    <p:sldId id="261" r:id="rId10"/>
    <p:sldId id="262" r:id="rId11"/>
    <p:sldId id="263" r:id="rId12"/>
    <p:sldId id="271" r:id="rId13"/>
    <p:sldId id="476" r:id="rId14"/>
    <p:sldId id="464" r:id="rId15"/>
    <p:sldId id="420" r:id="rId16"/>
    <p:sldId id="438" r:id="rId17"/>
    <p:sldId id="475" r:id="rId18"/>
    <p:sldId id="440" r:id="rId19"/>
    <p:sldId id="441" r:id="rId20"/>
    <p:sldId id="274" r:id="rId21"/>
    <p:sldId id="278" r:id="rId22"/>
    <p:sldId id="279" r:id="rId23"/>
    <p:sldId id="439" r:id="rId24"/>
    <p:sldId id="442" r:id="rId25"/>
    <p:sldId id="433" r:id="rId26"/>
    <p:sldId id="426" r:id="rId27"/>
    <p:sldId id="444" r:id="rId28"/>
    <p:sldId id="451" r:id="rId29"/>
    <p:sldId id="452" r:id="rId30"/>
    <p:sldId id="454" r:id="rId31"/>
    <p:sldId id="467" r:id="rId32"/>
    <p:sldId id="456" r:id="rId33"/>
    <p:sldId id="479" r:id="rId34"/>
    <p:sldId id="477" r:id="rId35"/>
    <p:sldId id="449" r:id="rId36"/>
    <p:sldId id="483" r:id="rId37"/>
    <p:sldId id="484" r:id="rId38"/>
    <p:sldId id="485" r:id="rId39"/>
    <p:sldId id="480" r:id="rId40"/>
    <p:sldId id="450" r:id="rId41"/>
    <p:sldId id="481" r:id="rId42"/>
    <p:sldId id="458" r:id="rId43"/>
    <p:sldId id="465" r:id="rId44"/>
    <p:sldId id="459" r:id="rId45"/>
    <p:sldId id="511" r:id="rId46"/>
    <p:sldId id="503" r:id="rId47"/>
    <p:sldId id="486" r:id="rId48"/>
    <p:sldId id="445" r:id="rId49"/>
    <p:sldId id="504" r:id="rId50"/>
    <p:sldId id="507" r:id="rId51"/>
    <p:sldId id="417" r:id="rId52"/>
    <p:sldId id="414" r:id="rId53"/>
    <p:sldId id="490" r:id="rId54"/>
    <p:sldId id="460" r:id="rId55"/>
    <p:sldId id="405" r:id="rId56"/>
    <p:sldId id="393" r:id="rId57"/>
    <p:sldId id="488" r:id="rId58"/>
    <p:sldId id="296" r:id="rId59"/>
    <p:sldId id="489" r:id="rId60"/>
    <p:sldId id="491" r:id="rId61"/>
    <p:sldId id="493" r:id="rId62"/>
    <p:sldId id="508" r:id="rId63"/>
    <p:sldId id="510" r:id="rId64"/>
    <p:sldId id="492" r:id="rId65"/>
    <p:sldId id="494" r:id="rId66"/>
    <p:sldId id="496" r:id="rId67"/>
    <p:sldId id="495" r:id="rId68"/>
    <p:sldId id="468" r:id="rId69"/>
    <p:sldId id="497" r:id="rId70"/>
    <p:sldId id="498" r:id="rId71"/>
    <p:sldId id="499" r:id="rId72"/>
    <p:sldId id="500" r:id="rId73"/>
    <p:sldId id="470" r:id="rId74"/>
    <p:sldId id="501" r:id="rId75"/>
    <p:sldId id="472" r:id="rId76"/>
    <p:sldId id="304" r:id="rId77"/>
    <p:sldId id="502" r:id="rId78"/>
    <p:sldId id="384" r:id="rId79"/>
    <p:sldId id="407" r:id="rId80"/>
    <p:sldId id="462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00FF99"/>
    <a:srgbClr val="FF5050"/>
    <a:srgbClr val="CCCCFF"/>
    <a:srgbClr val="00FFCC"/>
    <a:srgbClr val="FF66CC"/>
    <a:srgbClr val="FFFF66"/>
    <a:srgbClr val="FAE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512" autoAdjust="0"/>
  </p:normalViewPr>
  <p:slideViewPr>
    <p:cSldViewPr>
      <p:cViewPr>
        <p:scale>
          <a:sx n="57" d="100"/>
          <a:sy n="57" d="100"/>
        </p:scale>
        <p:origin x="-173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54E80-D458-43EF-AA43-FFADF62E1D9D}" type="datetimeFigureOut">
              <a:rPr lang="th-TH" smtClean="0"/>
              <a:t>05/09/60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BDFCE-9B7C-4668-AE6E-72AD5D81E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932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incidental aneurysms in first-degree relatives of patients with an aneurysm was 9 percent</a:t>
            </a:r>
          </a:p>
          <a:p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family history of aneurysm or subarachnoid hemorrhage confers a 3.6 times greater risk</a:t>
            </a:r>
          </a:p>
          <a:p>
            <a:r>
              <a:rPr lang="en-US" dirty="0" smtClean="0"/>
              <a:t>least 1 first-degree family member with an intracranial aneurysm, and especially if &gt;2 </a:t>
            </a:r>
            <a:r>
              <a:rPr lang="en-US" dirty="0" err="1" smtClean="0"/>
              <a:t>firstdegree</a:t>
            </a:r>
            <a:r>
              <a:rPr lang="en-US" dirty="0" smtClean="0"/>
              <a:t> relatives are affected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215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Mild hypothermia</a:t>
            </a:r>
            <a:r>
              <a:rPr lang="en-US" baseline="0" dirty="0" smtClean="0"/>
              <a:t> can  exert significance </a:t>
            </a:r>
            <a:r>
              <a:rPr lang="en-US" baseline="0" dirty="0" err="1" smtClean="0"/>
              <a:t>cerebroprotecitve</a:t>
            </a:r>
            <a:r>
              <a:rPr lang="en-US" baseline="0" dirty="0" smtClean="0"/>
              <a:t> effect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4678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should be sustained to high normal</a:t>
            </a:r>
            <a:r>
              <a:rPr lang="en-US" baseline="0" dirty="0" smtClean="0"/>
              <a:t> level during occlusion period to facilitate collateral CBF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65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5040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73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326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err="1" smtClean="0"/>
              <a:t>After</a:t>
            </a:r>
            <a:r>
              <a:rPr lang="th-TH" dirty="0" smtClean="0"/>
              <a:t> </a:t>
            </a:r>
            <a:r>
              <a:rPr lang="th-TH" dirty="0" err="1" smtClean="0"/>
              <a:t>extubation</a:t>
            </a:r>
            <a:r>
              <a:rPr lang="th-TH" dirty="0" smtClean="0"/>
              <a:t>, </a:t>
            </a:r>
            <a:r>
              <a:rPr lang="th-TH" dirty="0" err="1" smtClean="0"/>
              <a:t>supplemental</a:t>
            </a:r>
            <a:r>
              <a:rPr lang="th-TH" dirty="0" smtClean="0"/>
              <a:t> </a:t>
            </a:r>
            <a:r>
              <a:rPr lang="th-TH" dirty="0" err="1" smtClean="0"/>
              <a:t>oxygen</a:t>
            </a:r>
            <a:endParaRPr lang="th-TH" dirty="0" smtClean="0"/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76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0500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 err="1" smtClean="0">
                <a:solidFill>
                  <a:srgbClr val="F2EBDB"/>
                </a:solidFill>
              </a:rPr>
              <a:t>Avoid</a:t>
            </a:r>
            <a:r>
              <a:rPr lang="th-TH" sz="1800" dirty="0" smtClean="0">
                <a:solidFill>
                  <a:srgbClr val="F2EBDB"/>
                </a:solidFill>
              </a:rPr>
              <a:t> </a:t>
            </a:r>
            <a:r>
              <a:rPr lang="th-TH" sz="1800" dirty="0" err="1" smtClean="0">
                <a:solidFill>
                  <a:srgbClr val="F2EBDB"/>
                </a:solidFill>
              </a:rPr>
              <a:t>Post</a:t>
            </a:r>
            <a:r>
              <a:rPr lang="th-TH" sz="1800" dirty="0" smtClean="0">
                <a:solidFill>
                  <a:srgbClr val="F2EBDB"/>
                </a:solidFill>
              </a:rPr>
              <a:t>-</a:t>
            </a:r>
            <a:r>
              <a:rPr lang="th-TH" sz="1800" dirty="0" err="1" smtClean="0">
                <a:solidFill>
                  <a:srgbClr val="F2EBDB"/>
                </a:solidFill>
              </a:rPr>
              <a:t>operative</a:t>
            </a:r>
            <a:r>
              <a:rPr lang="th-TH" sz="1800" dirty="0" smtClean="0">
                <a:solidFill>
                  <a:srgbClr val="F2EBDB"/>
                </a:solidFill>
              </a:rPr>
              <a:t> </a:t>
            </a:r>
            <a:r>
              <a:rPr lang="th-TH" sz="1800" dirty="0" err="1" smtClean="0">
                <a:solidFill>
                  <a:srgbClr val="F2EBDB"/>
                </a:solidFill>
              </a:rPr>
              <a:t>hypoventilation</a:t>
            </a:r>
            <a:r>
              <a:rPr lang="th-TH" sz="1800" dirty="0" smtClean="0">
                <a:solidFill>
                  <a:srgbClr val="F2EBDB"/>
                </a:solidFill>
              </a:rPr>
              <a:t> </a:t>
            </a:r>
            <a:r>
              <a:rPr lang="th-TH" sz="1800" dirty="0" err="1" smtClean="0">
                <a:solidFill>
                  <a:srgbClr val="F2EBDB"/>
                </a:solidFill>
              </a:rPr>
              <a:t>and</a:t>
            </a:r>
            <a:r>
              <a:rPr lang="th-TH" sz="1800" dirty="0" smtClean="0">
                <a:solidFill>
                  <a:srgbClr val="F2EBDB"/>
                </a:solidFill>
              </a:rPr>
              <a:t> </a:t>
            </a:r>
            <a:r>
              <a:rPr lang="th-TH" sz="1800" dirty="0" err="1" smtClean="0">
                <a:solidFill>
                  <a:srgbClr val="F2EBDB"/>
                </a:solidFill>
              </a:rPr>
              <a:t>atelectesis</a:t>
            </a:r>
            <a:endParaRPr lang="th-TH" dirty="0" smtClean="0"/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78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479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CTA -&gt;</a:t>
            </a:r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 than 4 mm with nearly 100 % sensitivity/pooled 97 % sensitivity rate for all aneurysm sizes/For aneurysms 3 mm  sensitivity numbers  84</a:t>
            </a:r>
          </a:p>
          <a:p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 </a:t>
            </a:r>
            <a:r>
              <a:rPr lang="en-US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</a:t>
            </a:r>
            <a:r>
              <a:rPr lang="en-US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imited</a:t>
            </a:r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spatial resolution offered by MRA decreases its accuracy in evaluating small aneurysms (&lt; 3-5 mm)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560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of Cerebral Aneurysm Formation, Growth, and </a:t>
            </a:r>
            <a:r>
              <a:rPr lang="en-US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Rupture</a:t>
            </a:r>
            <a:r>
              <a:rPr lang="en-US" sz="18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8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Nohra</a:t>
            </a:r>
            <a:r>
              <a: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Chalouhi</a:t>
            </a:r>
            <a:r>
              <a: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Brian L. Hoh and David </a:t>
            </a:r>
            <a:r>
              <a:rPr lang="en-US" sz="18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Hasan.</a:t>
            </a:r>
            <a:r>
              <a:rPr lang="en-US" sz="18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Stroke</a:t>
            </a:r>
            <a:r>
              <a:rPr lang="en-US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2013;44:3613-3622, originally published November 25, 2013</a:t>
            </a:r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7686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 in SAS inflammation entrapped</a:t>
            </a:r>
            <a:b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macrophages and neutrophils </a:t>
            </a:r>
            <a:r>
              <a:rPr lang="en-US" sz="18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endothelins</a:t>
            </a:r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free radicals vasospasm stoke</a:t>
            </a:r>
            <a:b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7068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SBP 120-150</a:t>
            </a:r>
            <a:r>
              <a:rPr lang="en-US" baseline="0" dirty="0" smtClean="0"/>
              <a:t> before clip</a:t>
            </a:r>
          </a:p>
          <a:p>
            <a:r>
              <a:rPr lang="en-US" baseline="0" dirty="0" smtClean="0"/>
              <a:t>160-200 after clip</a:t>
            </a:r>
          </a:p>
          <a:p>
            <a:r>
              <a:rPr lang="en-US" baseline="0" dirty="0" smtClean="0"/>
              <a:t>Another aneurysm SBP 150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305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 -&gt; MCA aneurysm prefer clipping</a:t>
            </a:r>
          </a:p>
          <a:p>
            <a:r>
              <a:rPr lang="en-US" dirty="0" smtClean="0"/>
              <a:t>Older </a:t>
            </a:r>
            <a:r>
              <a:rPr lang="en-US" dirty="0" err="1" smtClean="0"/>
              <a:t>pt</a:t>
            </a:r>
            <a:r>
              <a:rPr lang="en-US" dirty="0" smtClean="0"/>
              <a:t> prefer coiling less invasive</a:t>
            </a:r>
            <a:r>
              <a:rPr lang="en-US" baseline="0" dirty="0" smtClean="0"/>
              <a:t>/ long term consideration </a:t>
            </a:r>
            <a:r>
              <a:rPr lang="th-TH" baseline="0" dirty="0" smtClean="0"/>
              <a:t>น้อยกว่า</a:t>
            </a:r>
          </a:p>
          <a:p>
            <a:r>
              <a:rPr lang="en-US" baseline="0" dirty="0" smtClean="0"/>
              <a:t>Poor clinical grade prefer coiling</a:t>
            </a:r>
          </a:p>
          <a:p>
            <a:r>
              <a:rPr lang="en-US" baseline="0" dirty="0" smtClean="0"/>
              <a:t>Posterior circulation -&gt; coiling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9546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 -&gt; </a:t>
            </a:r>
            <a:r>
              <a:rPr lang="en-US" sz="18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prothrombotic</a:t>
            </a:r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condition -&gt; DVT</a:t>
            </a:r>
          </a:p>
          <a:p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sequential compression devices (SCDs), unfractionated heparin, and low molecular weight heparin </a:t>
            </a:r>
            <a:b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5382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EEG -&gt; guide flow interruption / CMR reducing anesthetic agent</a:t>
            </a:r>
          </a:p>
          <a:p>
            <a:r>
              <a:rPr lang="en-US" dirty="0" smtClean="0"/>
              <a:t>Reveal</a:t>
            </a:r>
            <a:r>
              <a:rPr lang="en-US" baseline="0" dirty="0" smtClean="0"/>
              <a:t> major ischemic event </a:t>
            </a:r>
          </a:p>
          <a:p>
            <a:r>
              <a:rPr lang="en-US" baseline="0" dirty="0" smtClean="0"/>
              <a:t>SSEP </a:t>
            </a:r>
            <a:r>
              <a:rPr lang="th-TH" baseline="0" dirty="0" smtClean="0"/>
              <a:t>ใช้ได้ทั้ง </a:t>
            </a:r>
            <a:r>
              <a:rPr lang="en-US" baseline="0" dirty="0" smtClean="0"/>
              <a:t>anterior posterior circulation</a:t>
            </a:r>
          </a:p>
          <a:p>
            <a:r>
              <a:rPr lang="en-US" baseline="0" dirty="0" err="1" smtClean="0"/>
              <a:t>Vertebro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basillar</a:t>
            </a:r>
            <a:r>
              <a:rPr lang="en-US" baseline="0" dirty="0" smtClean="0"/>
              <a:t> aneurysm -&gt; EEG </a:t>
            </a:r>
            <a:r>
              <a:rPr lang="th-TH" baseline="0" dirty="0" smtClean="0"/>
              <a:t>ใช้น้อย</a:t>
            </a:r>
            <a:r>
              <a:rPr lang="en-US" baseline="0" dirty="0" smtClean="0"/>
              <a:t>, </a:t>
            </a:r>
            <a:r>
              <a:rPr lang="th-TH" baseline="0" dirty="0" smtClean="0"/>
              <a:t>ใช้ </a:t>
            </a:r>
            <a:r>
              <a:rPr lang="en-US" baseline="0" dirty="0" smtClean="0"/>
              <a:t>BAEP,SSEP 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5529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HH </a:t>
            </a:r>
            <a:r>
              <a:rPr lang="th-TH" dirty="0" smtClean="0"/>
              <a:t>ต่ำ</a:t>
            </a:r>
            <a:r>
              <a:rPr lang="th-TH" baseline="0" dirty="0" smtClean="0"/>
              <a:t> ไม่เคย</a:t>
            </a:r>
            <a:r>
              <a:rPr lang="en-US" baseline="0" dirty="0" smtClean="0"/>
              <a:t> brain ischemia -&gt; </a:t>
            </a:r>
            <a:r>
              <a:rPr lang="th-TH" baseline="0" dirty="0" smtClean="0"/>
              <a:t>ทน </a:t>
            </a:r>
            <a:r>
              <a:rPr lang="en-US" baseline="0" dirty="0" smtClean="0"/>
              <a:t>BP drop </a:t>
            </a:r>
            <a:r>
              <a:rPr lang="th-TH" baseline="0" dirty="0" smtClean="0"/>
              <a:t>ได้ แต่ </a:t>
            </a:r>
            <a:r>
              <a:rPr lang="en-US" baseline="0" dirty="0" smtClean="0"/>
              <a:t>TMP gradient </a:t>
            </a:r>
            <a:r>
              <a:rPr lang="th-TH" baseline="0" dirty="0" smtClean="0"/>
              <a:t>จะเปลี่ยน เยอะ ถ้า ลด </a:t>
            </a:r>
            <a:r>
              <a:rPr lang="en-US" baseline="0" dirty="0" smtClean="0"/>
              <a:t>ICP </a:t>
            </a:r>
            <a:r>
              <a:rPr lang="th-TH" baseline="0" dirty="0" smtClean="0"/>
              <a:t>เพราะ </a:t>
            </a:r>
            <a:r>
              <a:rPr lang="en-US" baseline="0" dirty="0" smtClean="0"/>
              <a:t>ICP </a:t>
            </a:r>
            <a:r>
              <a:rPr lang="th-TH" baseline="0" dirty="0" smtClean="0"/>
              <a:t>ปกติ </a:t>
            </a:r>
            <a:r>
              <a:rPr lang="en-US" baseline="0" dirty="0" smtClean="0"/>
              <a:t>avoid hyperventilation -&gt; </a:t>
            </a:r>
            <a:r>
              <a:rPr lang="th-TH" baseline="0" dirty="0" smtClean="0"/>
              <a:t>เดี๋ยวแตก</a:t>
            </a:r>
          </a:p>
          <a:p>
            <a:r>
              <a:rPr lang="en-US" baseline="0" dirty="0" smtClean="0"/>
              <a:t>HH </a:t>
            </a:r>
            <a:r>
              <a:rPr lang="th-TH" baseline="0" dirty="0" smtClean="0"/>
              <a:t>สูง ที </a:t>
            </a:r>
            <a:r>
              <a:rPr lang="en-US" baseline="0" dirty="0" smtClean="0"/>
              <a:t>HX brain ischemia -&gt; avoid BP drop </a:t>
            </a:r>
            <a:r>
              <a:rPr lang="th-TH" baseline="0" dirty="0" smtClean="0"/>
              <a:t>เดี๋ยว </a:t>
            </a:r>
            <a:r>
              <a:rPr lang="en-US" baseline="0" dirty="0" smtClean="0"/>
              <a:t>brain ischemia </a:t>
            </a:r>
            <a:r>
              <a:rPr lang="th-TH" baseline="0" dirty="0" smtClean="0"/>
              <a:t>เพิ่ม แต่ ลด </a:t>
            </a:r>
            <a:r>
              <a:rPr lang="en-US" baseline="0" dirty="0" smtClean="0"/>
              <a:t>ICP </a:t>
            </a:r>
            <a:r>
              <a:rPr lang="th-TH" baseline="0" dirty="0" smtClean="0"/>
              <a:t>ได้ เพราะ เดิม </a:t>
            </a:r>
            <a:r>
              <a:rPr lang="en-US" baseline="0" dirty="0" smtClean="0"/>
              <a:t>ICP </a:t>
            </a:r>
            <a:r>
              <a:rPr lang="th-TH" baseline="0" dirty="0" smtClean="0"/>
              <a:t>สูง ลด </a:t>
            </a:r>
            <a:r>
              <a:rPr lang="en-US" baseline="0" dirty="0" err="1" smtClean="0"/>
              <a:t>icp</a:t>
            </a:r>
            <a:r>
              <a:rPr lang="en-US" baseline="0" dirty="0" smtClean="0"/>
              <a:t> </a:t>
            </a:r>
            <a:r>
              <a:rPr lang="th-TH" baseline="0" dirty="0" smtClean="0"/>
              <a:t>นิดหน่อย </a:t>
            </a:r>
            <a:r>
              <a:rPr lang="en-US" baseline="0" dirty="0" smtClean="0"/>
              <a:t>TMP </a:t>
            </a:r>
            <a:r>
              <a:rPr lang="th-TH" baseline="0" dirty="0" smtClean="0"/>
              <a:t>ไม่ค่อยเปลี่ยน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302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9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9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4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7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0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3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CF4DB-9EAD-4559-B1E9-5669C8EBE964}" type="datetimeFigureOut">
              <a:rPr lang="en-US" smtClean="0"/>
              <a:pPr/>
              <a:t>05/09/2017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1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3814137"/>
            <a:ext cx="9144000" cy="1138863"/>
          </a:xfrm>
          <a:solidFill>
            <a:srgbClr val="FFFF66"/>
          </a:solidFill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 Case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0" y="4953000"/>
            <a:ext cx="9144000" cy="1295400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en-US" sz="3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</a:t>
            </a:r>
            <a:r>
              <a:rPr 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Unruptured</a:t>
            </a:r>
            <a:r>
              <a:rPr 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Anterior communicating artery Aneurysm</a:t>
            </a:r>
          </a:p>
          <a:p>
            <a:r>
              <a:rPr 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 : Craniotomy for clipping aneurysm</a:t>
            </a: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ชื่อเรื่องรอง 2"/>
          <p:cNvSpPr txBox="1">
            <a:spLocks/>
          </p:cNvSpPr>
          <p:nvPr/>
        </p:nvSpPr>
        <p:spPr>
          <a:xfrm>
            <a:off x="0" y="6210300"/>
            <a:ext cx="9144000" cy="6477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ชาติชาย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th-TH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นวลวรรณ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Suchart\Desktop\14313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86000" cy="38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uchart\Desktop\7062943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" y="0"/>
            <a:ext cx="3948952" cy="38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uchart\Desktop\Subarachnoid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938402" cy="383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Physical Examination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th-TH" b="1" dirty="0">
                <a:cs typeface="Tahoma" panose="020B0604030504040204" pitchFamily="34" charset="0"/>
              </a:rPr>
              <a:t>HEENT </a:t>
            </a:r>
            <a:r>
              <a:rPr lang="en-US" altLang="th-TH" b="1" dirty="0" smtClean="0">
                <a:cs typeface="Tahoma" panose="020B0604030504040204" pitchFamily="34" charset="0"/>
              </a:rPr>
              <a:t>:</a:t>
            </a:r>
            <a:r>
              <a:rPr lang="th-TH" altLang="th-TH" b="1" dirty="0" smtClean="0">
                <a:cs typeface="Tahoma" panose="020B0604030504040204" pitchFamily="34" charset="0"/>
              </a:rPr>
              <a:t> </a:t>
            </a:r>
            <a:r>
              <a:rPr lang="en-US" altLang="th-TH" dirty="0" smtClean="0">
                <a:cs typeface="Tahoma" panose="020B0604030504040204" pitchFamily="34" charset="0"/>
              </a:rPr>
              <a:t>not pale, no jaundice,</a:t>
            </a:r>
          </a:p>
          <a:p>
            <a:pPr>
              <a:defRPr/>
            </a:pPr>
            <a:r>
              <a:rPr lang="en-US" b="1" dirty="0" smtClean="0">
                <a:cs typeface="Tahoma" pitchFamily="34" charset="0"/>
              </a:rPr>
              <a:t>Lung</a:t>
            </a:r>
            <a:r>
              <a:rPr lang="en-US" altLang="th-TH" dirty="0" smtClean="0">
                <a:cs typeface="Tahoma" panose="020B0604030504040204" pitchFamily="34" charset="0"/>
              </a:rPr>
              <a:t> </a:t>
            </a:r>
            <a:r>
              <a:rPr lang="en-US" altLang="th-TH" dirty="0">
                <a:cs typeface="Tahoma" panose="020B0604030504040204" pitchFamily="34" charset="0"/>
              </a:rPr>
              <a:t>:  </a:t>
            </a:r>
            <a:r>
              <a:rPr lang="en-US" altLang="th-TH" dirty="0" smtClean="0">
                <a:cs typeface="Tahoma" panose="020B0604030504040204" pitchFamily="34" charset="0"/>
              </a:rPr>
              <a:t>clear, equal </a:t>
            </a:r>
            <a:r>
              <a:rPr lang="en-US" altLang="th-TH" dirty="0">
                <a:cs typeface="Tahoma" panose="020B0604030504040204" pitchFamily="34" charset="0"/>
              </a:rPr>
              <a:t>breath sound both </a:t>
            </a:r>
            <a:r>
              <a:rPr lang="en-US" altLang="th-TH" dirty="0" smtClean="0">
                <a:cs typeface="Tahoma" panose="020B0604030504040204" pitchFamily="34" charset="0"/>
              </a:rPr>
              <a:t>lungs</a:t>
            </a:r>
            <a:endParaRPr lang="en-US" altLang="th-TH" dirty="0"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altLang="th-TH" b="1" dirty="0" smtClean="0">
                <a:cs typeface="Tahoma" panose="020B0604030504040204" pitchFamily="34" charset="0"/>
              </a:rPr>
              <a:t>Heart</a:t>
            </a:r>
            <a:r>
              <a:rPr lang="en-US" altLang="th-TH" dirty="0" smtClean="0">
                <a:cs typeface="Tahoma" panose="020B0604030504040204" pitchFamily="34" charset="0"/>
              </a:rPr>
              <a:t>: </a:t>
            </a:r>
            <a:r>
              <a:rPr lang="en-US" altLang="th-TH" dirty="0">
                <a:cs typeface="Tahoma" panose="020B0604030504040204" pitchFamily="34" charset="0"/>
              </a:rPr>
              <a:t>p</a:t>
            </a:r>
            <a:r>
              <a:rPr lang="en-US" altLang="th-TH" dirty="0" smtClean="0">
                <a:cs typeface="Tahoma" panose="020B0604030504040204" pitchFamily="34" charset="0"/>
              </a:rPr>
              <a:t>ulse full &amp; regular ,no heaving, no </a:t>
            </a:r>
            <a:r>
              <a:rPr lang="en-US" altLang="th-TH" dirty="0">
                <a:cs typeface="Tahoma" panose="020B0604030504040204" pitchFamily="34" charset="0"/>
              </a:rPr>
              <a:t>thrill, normal </a:t>
            </a:r>
            <a:r>
              <a:rPr lang="en-US" altLang="th-TH" dirty="0" smtClean="0">
                <a:cs typeface="Tahoma" panose="020B0604030504040204" pitchFamily="34" charset="0"/>
              </a:rPr>
              <a:t>S</a:t>
            </a:r>
            <a:r>
              <a:rPr lang="en-US" altLang="th-TH" baseline="-25000" dirty="0" smtClean="0">
                <a:cs typeface="Tahoma" panose="020B0604030504040204" pitchFamily="34" charset="0"/>
              </a:rPr>
              <a:t>1</a:t>
            </a:r>
            <a:r>
              <a:rPr lang="en-US" altLang="th-TH" dirty="0">
                <a:cs typeface="Tahoma" panose="020B0604030504040204" pitchFamily="34" charset="0"/>
              </a:rPr>
              <a:t>&amp;</a:t>
            </a:r>
            <a:r>
              <a:rPr lang="en-US" altLang="th-TH" dirty="0" smtClean="0">
                <a:cs typeface="Tahoma" panose="020B0604030504040204" pitchFamily="34" charset="0"/>
              </a:rPr>
              <a:t>S</a:t>
            </a:r>
            <a:r>
              <a:rPr lang="en-US" altLang="th-TH" baseline="-25000" dirty="0" smtClean="0">
                <a:cs typeface="Tahoma" panose="020B0604030504040204" pitchFamily="34" charset="0"/>
              </a:rPr>
              <a:t>2</a:t>
            </a:r>
            <a:r>
              <a:rPr lang="en-US" altLang="th-TH" dirty="0">
                <a:cs typeface="Tahoma" panose="020B0604030504040204" pitchFamily="34" charset="0"/>
              </a:rPr>
              <a:t>, no murmurs</a:t>
            </a:r>
          </a:p>
          <a:p>
            <a:pPr>
              <a:lnSpc>
                <a:spcPct val="80000"/>
              </a:lnSpc>
              <a:defRPr/>
            </a:pPr>
            <a:r>
              <a:rPr lang="en-US" altLang="th-TH" b="1" dirty="0"/>
              <a:t>Abdomen</a:t>
            </a:r>
            <a:r>
              <a:rPr lang="en-US" altLang="th-TH" b="1" dirty="0">
                <a:solidFill>
                  <a:srgbClr val="FFFF00"/>
                </a:solidFill>
              </a:rPr>
              <a:t> </a:t>
            </a:r>
            <a:r>
              <a:rPr lang="en-US" altLang="th-TH" dirty="0"/>
              <a:t>: soft, not tender, liver &amp; spleen can not palpable</a:t>
            </a:r>
          </a:p>
          <a:p>
            <a:pPr>
              <a:lnSpc>
                <a:spcPct val="80000"/>
              </a:lnSpc>
              <a:defRPr/>
            </a:pPr>
            <a:r>
              <a:rPr lang="en-US" altLang="th-TH" b="1" dirty="0">
                <a:cs typeface="Tahoma" pitchFamily="34" charset="0"/>
              </a:rPr>
              <a:t>Extremities</a:t>
            </a:r>
            <a:r>
              <a:rPr lang="en-US" altLang="th-TH" dirty="0">
                <a:cs typeface="Tahoma" pitchFamily="34" charset="0"/>
              </a:rPr>
              <a:t> : no deformity, no pitting edema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Physical Examination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Neurological examination :</a:t>
            </a:r>
          </a:p>
          <a:p>
            <a:pPr lvl="1"/>
            <a:r>
              <a:rPr lang="en-US" dirty="0" smtClean="0">
                <a:cs typeface="Tahoma" pitchFamily="34" charset="0"/>
              </a:rPr>
              <a:t>E</a:t>
            </a:r>
            <a:r>
              <a:rPr lang="en-US" baseline="-25000" dirty="0" smtClean="0">
                <a:cs typeface="Tahoma" pitchFamily="34" charset="0"/>
              </a:rPr>
              <a:t>4</a:t>
            </a:r>
            <a:r>
              <a:rPr lang="en-US" dirty="0" smtClean="0">
                <a:cs typeface="Tahoma" pitchFamily="34" charset="0"/>
              </a:rPr>
              <a:t>M</a:t>
            </a:r>
            <a:r>
              <a:rPr lang="en-US" baseline="-25000" dirty="0" smtClean="0">
                <a:cs typeface="Tahoma" pitchFamily="34" charset="0"/>
              </a:rPr>
              <a:t>6</a:t>
            </a:r>
            <a:r>
              <a:rPr lang="en-US" dirty="0" smtClean="0">
                <a:cs typeface="Tahoma" pitchFamily="34" charset="0"/>
              </a:rPr>
              <a:t>V</a:t>
            </a:r>
            <a:r>
              <a:rPr lang="en-US" baseline="-25000" dirty="0" smtClean="0">
                <a:cs typeface="Tahoma" pitchFamily="34" charset="0"/>
              </a:rPr>
              <a:t>5</a:t>
            </a:r>
            <a:endParaRPr lang="en-US" dirty="0">
              <a:cs typeface="Tahoma" pitchFamily="34" charset="0"/>
            </a:endParaRPr>
          </a:p>
          <a:p>
            <a:pPr lvl="1"/>
            <a:r>
              <a:rPr lang="en-US" dirty="0" smtClean="0">
                <a:cs typeface="Tahoma" pitchFamily="34" charset="0"/>
              </a:rPr>
              <a:t>No facial palsy</a:t>
            </a:r>
          </a:p>
          <a:p>
            <a:pPr lvl="1"/>
            <a:r>
              <a:rPr lang="en-US" dirty="0" smtClean="0">
                <a:cs typeface="Tahoma" pitchFamily="34" charset="0"/>
              </a:rPr>
              <a:t>Full EOM, Pupil 2 mm RTLBE</a:t>
            </a:r>
          </a:p>
          <a:p>
            <a:pPr lvl="1"/>
            <a:r>
              <a:rPr lang="en-US" dirty="0" smtClean="0">
                <a:cs typeface="Tahoma" pitchFamily="34" charset="0"/>
              </a:rPr>
              <a:t>No papilledema</a:t>
            </a:r>
          </a:p>
          <a:p>
            <a:pPr lvl="1"/>
            <a:r>
              <a:rPr lang="en-US" dirty="0">
                <a:cs typeface="Tahoma" pitchFamily="34" charset="0"/>
              </a:rPr>
              <a:t>S</a:t>
            </a:r>
            <a:r>
              <a:rPr lang="en-US" dirty="0" smtClean="0">
                <a:cs typeface="Tahoma" pitchFamily="34" charset="0"/>
              </a:rPr>
              <a:t>ensory intact</a:t>
            </a:r>
          </a:p>
          <a:p>
            <a:pPr lvl="1"/>
            <a:r>
              <a:rPr lang="en-US" dirty="0">
                <a:solidFill>
                  <a:srgbClr val="FF0000"/>
                </a:solidFill>
                <a:cs typeface="Tahoma" pitchFamily="34" charset="0"/>
              </a:rPr>
              <a:t>M</a:t>
            </a:r>
            <a:r>
              <a:rPr lang="en-US" dirty="0" smtClean="0">
                <a:solidFill>
                  <a:srgbClr val="FF0000"/>
                </a:solidFill>
                <a:cs typeface="Tahoma" pitchFamily="34" charset="0"/>
              </a:rPr>
              <a:t>otor grade V/IV+</a:t>
            </a:r>
          </a:p>
          <a:p>
            <a:pPr lvl="1"/>
            <a:r>
              <a:rPr lang="en-US" dirty="0" smtClean="0">
                <a:cs typeface="Tahoma" pitchFamily="34" charset="0"/>
              </a:rPr>
              <a:t>DTR</a:t>
            </a:r>
            <a:endParaRPr lang="en-US" dirty="0">
              <a:cs typeface="Tahoma" pitchFamily="34" charset="0"/>
            </a:endParaRPr>
          </a:p>
        </p:txBody>
      </p:sp>
      <p:pic>
        <p:nvPicPr>
          <p:cNvPr id="11266" name="Picture 2" descr="C:\Users\Suchart\Google Drive\File_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17285" r="9893" b="21900"/>
          <a:stretch/>
        </p:blipFill>
        <p:spPr bwMode="auto">
          <a:xfrm>
            <a:off x="5562600" y="1916378"/>
            <a:ext cx="3581400" cy="385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Physical Examination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Airway examination :</a:t>
            </a:r>
          </a:p>
          <a:p>
            <a:pPr marL="0" indent="0">
              <a:buNone/>
            </a:pPr>
            <a:r>
              <a:rPr lang="en-US" dirty="0" smtClean="0"/>
              <a:t>	Limit neck of motion : No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Thyromental</a:t>
            </a:r>
            <a:r>
              <a:rPr lang="en-US" dirty="0" smtClean="0"/>
              <a:t> distance  &gt; 6 cm </a:t>
            </a:r>
          </a:p>
          <a:p>
            <a:pPr marL="0" indent="0">
              <a:buNone/>
            </a:pPr>
            <a:r>
              <a:rPr lang="en-US" dirty="0" smtClean="0"/>
              <a:t>	Mouth opening  &gt; 3 cm</a:t>
            </a:r>
          </a:p>
          <a:p>
            <a:pPr marL="0" indent="0">
              <a:buNone/>
            </a:pPr>
            <a:r>
              <a:rPr lang="en-US" dirty="0" smtClean="0"/>
              <a:t>	Upper lip bite test : grade 1</a:t>
            </a:r>
          </a:p>
          <a:p>
            <a:pPr marL="0" indent="0">
              <a:buNone/>
            </a:pPr>
            <a:r>
              <a:rPr lang="en-US" dirty="0" smtClean="0"/>
              <a:t>	Prominent incisor : No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Mallampati</a:t>
            </a:r>
            <a:r>
              <a:rPr lang="en-US" dirty="0" smtClean="0"/>
              <a:t> grade : grade 2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R 1 </a:t>
            </a:r>
            <a:br>
              <a:rPr lang="en-US" b="1" dirty="0" smtClean="0"/>
            </a:br>
            <a:r>
              <a:rPr lang="en-US" b="1" dirty="0" smtClean="0"/>
              <a:t>Investigation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8752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Suchart\Google Drive\File_000 (1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9" r="3992" b="22899"/>
          <a:stretch/>
        </p:blipFill>
        <p:spPr bwMode="auto">
          <a:xfrm>
            <a:off x="762000" y="60111"/>
            <a:ext cx="7602071" cy="649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32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Investigation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cs typeface="Tahoma" pitchFamily="34" charset="0"/>
              </a:rPr>
              <a:t>CBC: </a:t>
            </a:r>
            <a:r>
              <a:rPr lang="en-US" dirty="0" err="1" smtClean="0">
                <a:cs typeface="Tahoma" pitchFamily="34" charset="0"/>
              </a:rPr>
              <a:t>Hb</a:t>
            </a:r>
            <a:r>
              <a:rPr lang="en-US" dirty="0" smtClean="0">
                <a:cs typeface="Tahoma" pitchFamily="34" charset="0"/>
              </a:rPr>
              <a:t> 12.8 gm/dl, </a:t>
            </a:r>
            <a:r>
              <a:rPr lang="en-US" dirty="0" err="1" smtClean="0">
                <a:cs typeface="Tahoma" pitchFamily="34" charset="0"/>
              </a:rPr>
              <a:t>Hct</a:t>
            </a:r>
            <a:r>
              <a:rPr lang="en-US" dirty="0" smtClean="0">
                <a:cs typeface="Tahoma" pitchFamily="34" charset="0"/>
              </a:rPr>
              <a:t> 41%, Platelet 289,000/mm</a:t>
            </a:r>
            <a:r>
              <a:rPr lang="en-US" baseline="30000" dirty="0" smtClean="0">
                <a:cs typeface="Tahoma" pitchFamily="34" charset="0"/>
              </a:rPr>
              <a:t>3</a:t>
            </a:r>
            <a:r>
              <a:rPr lang="en-US" dirty="0" smtClean="0">
                <a:cs typeface="Tahoma" pitchFamily="34" charset="0"/>
              </a:rPr>
              <a:t> </a:t>
            </a:r>
          </a:p>
          <a:p>
            <a:r>
              <a:rPr lang="en-US" b="1" dirty="0" err="1" smtClean="0">
                <a:cs typeface="Tahoma" pitchFamily="34" charset="0"/>
              </a:rPr>
              <a:t>Coagulogram</a:t>
            </a:r>
            <a:r>
              <a:rPr lang="en-US" b="1" dirty="0" smtClean="0">
                <a:cs typeface="Tahoma" pitchFamily="34" charset="0"/>
              </a:rPr>
              <a:t>: </a:t>
            </a:r>
            <a:r>
              <a:rPr lang="en-US" dirty="0" smtClean="0">
                <a:cs typeface="Tahoma" pitchFamily="34" charset="0"/>
              </a:rPr>
              <a:t>PT 12.5/0.95 ,</a:t>
            </a:r>
            <a:r>
              <a:rPr lang="en-US" dirty="0" err="1" smtClean="0">
                <a:cs typeface="Tahoma" pitchFamily="34" charset="0"/>
              </a:rPr>
              <a:t>aPTT</a:t>
            </a:r>
            <a:r>
              <a:rPr lang="en-US" dirty="0" smtClean="0">
                <a:cs typeface="Tahoma" pitchFamily="34" charset="0"/>
              </a:rPr>
              <a:t> 22.2/0.84 ,TT 12/1.21</a:t>
            </a:r>
            <a:endParaRPr lang="en-US" b="1" dirty="0" smtClean="0">
              <a:cs typeface="Tahoma" pitchFamily="34" charset="0"/>
            </a:endParaRPr>
          </a:p>
          <a:p>
            <a:r>
              <a:rPr lang="en-US" b="1" dirty="0" smtClean="0">
                <a:cs typeface="Tahoma" pitchFamily="34" charset="0"/>
              </a:rPr>
              <a:t>Electrolytes: </a:t>
            </a:r>
            <a:r>
              <a:rPr lang="en-US" dirty="0" smtClean="0">
                <a:cs typeface="Tahoma" pitchFamily="34" charset="0"/>
              </a:rPr>
              <a:t>Na 140, K 4.04, Cl 103.2, CO</a:t>
            </a:r>
            <a:r>
              <a:rPr lang="en-US" baseline="-25000" dirty="0" smtClean="0">
                <a:cs typeface="Tahoma" pitchFamily="34" charset="0"/>
              </a:rPr>
              <a:t>2</a:t>
            </a:r>
            <a:r>
              <a:rPr lang="en-US" dirty="0" smtClean="0">
                <a:cs typeface="Tahoma" pitchFamily="34" charset="0"/>
              </a:rPr>
              <a:t> 21.8</a:t>
            </a:r>
          </a:p>
          <a:p>
            <a:r>
              <a:rPr lang="en-US" b="1" dirty="0" smtClean="0">
                <a:cs typeface="Tahoma" pitchFamily="34" charset="0"/>
              </a:rPr>
              <a:t>BS</a:t>
            </a:r>
            <a:r>
              <a:rPr lang="en-US" dirty="0" smtClean="0">
                <a:cs typeface="Tahoma" pitchFamily="34" charset="0"/>
              </a:rPr>
              <a:t>: 110 mg/</a:t>
            </a:r>
            <a:r>
              <a:rPr lang="en-US" dirty="0" err="1" smtClean="0">
                <a:cs typeface="Tahoma" pitchFamily="34" charset="0"/>
              </a:rPr>
              <a:t>dL</a:t>
            </a:r>
            <a:endParaRPr lang="en-US" b="1" dirty="0" smtClean="0">
              <a:cs typeface="Tahoma" pitchFamily="34" charset="0"/>
            </a:endParaRPr>
          </a:p>
          <a:p>
            <a:r>
              <a:rPr lang="en-US" b="1" dirty="0" smtClean="0">
                <a:cs typeface="Tahoma" pitchFamily="34" charset="0"/>
              </a:rPr>
              <a:t>BUN: </a:t>
            </a:r>
            <a:r>
              <a:rPr lang="en-US" dirty="0" smtClean="0">
                <a:cs typeface="Tahoma" pitchFamily="34" charset="0"/>
              </a:rPr>
              <a:t>9.2 mg/</a:t>
            </a:r>
            <a:r>
              <a:rPr lang="en-US" dirty="0" err="1" smtClean="0">
                <a:cs typeface="Tahoma" pitchFamily="34" charset="0"/>
              </a:rPr>
              <a:t>dL</a:t>
            </a:r>
            <a:r>
              <a:rPr lang="en-US" dirty="0" smtClean="0">
                <a:cs typeface="Tahoma" pitchFamily="34" charset="0"/>
              </a:rPr>
              <a:t> </a:t>
            </a:r>
            <a:r>
              <a:rPr lang="en-US" b="1" dirty="0" smtClean="0">
                <a:cs typeface="Tahoma" pitchFamily="34" charset="0"/>
              </a:rPr>
              <a:t>Cr:</a:t>
            </a:r>
            <a:r>
              <a:rPr lang="en-US" dirty="0" smtClean="0">
                <a:cs typeface="Tahoma" pitchFamily="34" charset="0"/>
              </a:rPr>
              <a:t>0.62mg/</a:t>
            </a:r>
            <a:r>
              <a:rPr lang="en-US" dirty="0" err="1" smtClean="0">
                <a:cs typeface="Tahoma" pitchFamily="34" charset="0"/>
              </a:rPr>
              <a:t>dL</a:t>
            </a:r>
            <a:r>
              <a:rPr lang="en-US" dirty="0" smtClean="0">
                <a:cs typeface="Tahoma" pitchFamily="34" charset="0"/>
              </a:rPr>
              <a:t> </a:t>
            </a:r>
            <a:r>
              <a:rPr lang="en-US" dirty="0" err="1" smtClean="0">
                <a:cs typeface="Tahoma" pitchFamily="34" charset="0"/>
              </a:rPr>
              <a:t>e</a:t>
            </a:r>
            <a:r>
              <a:rPr lang="en-US" b="1" dirty="0" err="1" smtClean="0">
                <a:cs typeface="Tahoma" pitchFamily="34" charset="0"/>
              </a:rPr>
              <a:t>GFR</a:t>
            </a:r>
            <a:r>
              <a:rPr lang="en-US" b="1" dirty="0" smtClean="0">
                <a:cs typeface="Tahoma" pitchFamily="34" charset="0"/>
              </a:rPr>
              <a:t>: </a:t>
            </a:r>
            <a:r>
              <a:rPr lang="en-US" dirty="0" smtClean="0">
                <a:cs typeface="Tahoma" pitchFamily="34" charset="0"/>
              </a:rPr>
              <a:t>114</a:t>
            </a:r>
          </a:p>
          <a:p>
            <a:r>
              <a:rPr lang="en-US" b="1" dirty="0" smtClean="0">
                <a:cs typeface="Tahoma" pitchFamily="34" charset="0"/>
              </a:rPr>
              <a:t>CXR : </a:t>
            </a:r>
            <a:r>
              <a:rPr lang="en-US" dirty="0" smtClean="0">
                <a:cs typeface="Tahoma" pitchFamily="34" charset="0"/>
              </a:rPr>
              <a:t>no infiltration, no cardiomegaly</a:t>
            </a:r>
          </a:p>
          <a:p>
            <a:r>
              <a:rPr lang="en-US" b="1" dirty="0" smtClean="0">
                <a:cs typeface="Tahoma" pitchFamily="34" charset="0"/>
              </a:rPr>
              <a:t>EKG</a:t>
            </a:r>
            <a:r>
              <a:rPr lang="en-US" dirty="0" smtClean="0">
                <a:cs typeface="Tahoma" pitchFamily="34" charset="0"/>
              </a:rPr>
              <a:t> : NSR rate 76/min ,no ST-T change</a:t>
            </a:r>
            <a:endParaRPr lang="th-TH" b="1" dirty="0" smtClean="0">
              <a:cs typeface="Tahoma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Investigation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cs typeface="Tahoma" pitchFamily="34" charset="0"/>
              </a:rPr>
              <a:t>CT brain NC 12/4/60</a:t>
            </a:r>
          </a:p>
          <a:p>
            <a:pPr lvl="1"/>
            <a:r>
              <a:rPr lang="en-US" dirty="0" smtClean="0">
                <a:cs typeface="Tahoma" pitchFamily="34" charset="0"/>
              </a:rPr>
              <a:t>2.2 x 2.6 x 2.3 cm </a:t>
            </a:r>
            <a:r>
              <a:rPr lang="en-US" dirty="0" err="1" smtClean="0">
                <a:cs typeface="Tahoma" pitchFamily="34" charset="0"/>
              </a:rPr>
              <a:t>encephalomalacic</a:t>
            </a:r>
            <a:r>
              <a:rPr lang="en-US" dirty="0" smtClean="0">
                <a:cs typeface="Tahoma" pitchFamily="34" charset="0"/>
              </a:rPr>
              <a:t> change post ICH at Rt. putamen</a:t>
            </a:r>
          </a:p>
          <a:p>
            <a:r>
              <a:rPr lang="en-US" b="1" dirty="0" smtClean="0">
                <a:cs typeface="Tahoma" pitchFamily="34" charset="0"/>
              </a:rPr>
              <a:t>MRI/MRA brain 20/4/60</a:t>
            </a:r>
          </a:p>
          <a:p>
            <a:pPr lvl="1"/>
            <a:r>
              <a:rPr lang="en-US" dirty="0" smtClean="0">
                <a:cs typeface="Tahoma" pitchFamily="34" charset="0"/>
              </a:rPr>
              <a:t>Small saccular aneurysm at A-Com region size 0.15 cm</a:t>
            </a:r>
          </a:p>
          <a:p>
            <a:r>
              <a:rPr lang="en-US" b="1" dirty="0" smtClean="0">
                <a:cs typeface="Tahoma" pitchFamily="34" charset="0"/>
              </a:rPr>
              <a:t>Cerebral angiography</a:t>
            </a:r>
          </a:p>
          <a:p>
            <a:pPr lvl="1"/>
            <a:r>
              <a:rPr lang="en-US" dirty="0" err="1" smtClean="0">
                <a:cs typeface="Tahoma" pitchFamily="34" charset="0"/>
              </a:rPr>
              <a:t>Unruptured</a:t>
            </a:r>
            <a:r>
              <a:rPr lang="en-US" dirty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saccular aneurysm at anterior communicating artery size 0.2 x 0.4 cm</a:t>
            </a:r>
            <a:endParaRPr lang="th-TH" dirty="0" smtClean="0">
              <a:cs typeface="Tahoma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Digital subtraction angiography (DSA)</a:t>
            </a:r>
          </a:p>
          <a:p>
            <a:r>
              <a:rPr lang="en-US" dirty="0" smtClean="0"/>
              <a:t>Gold standard</a:t>
            </a:r>
          </a:p>
          <a:p>
            <a:r>
              <a:rPr lang="en-US" dirty="0" smtClean="0"/>
              <a:t>Invasive </a:t>
            </a:r>
            <a:r>
              <a:rPr lang="en-US" dirty="0"/>
              <a:t>procedure</a:t>
            </a:r>
            <a:endParaRPr lang="en-US" dirty="0" smtClean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Investigation</a:t>
            </a:r>
            <a:endParaRPr lang="en-US" b="1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62585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Rustemi</a:t>
            </a:r>
            <a:r>
              <a:rPr lang="en-US" sz="1400" dirty="0"/>
              <a:t> O, </a:t>
            </a:r>
            <a:r>
              <a:rPr lang="en-US" sz="1400" dirty="0" err="1"/>
              <a:t>Alaraj</a:t>
            </a:r>
            <a:r>
              <a:rPr lang="en-US" sz="1400" dirty="0"/>
              <a:t> A, Shakur SF, et al. Detection of </a:t>
            </a:r>
            <a:r>
              <a:rPr lang="en-US" sz="1400" dirty="0" err="1"/>
              <a:t>unruptured</a:t>
            </a:r>
            <a:r>
              <a:rPr lang="en-US" sz="1400" dirty="0"/>
              <a:t> intracranial aneurysms on noninvasive imaging. Is there still a role for digital subtraction angiography? </a:t>
            </a:r>
            <a:r>
              <a:rPr lang="en-US" sz="1400" i="1" dirty="0"/>
              <a:t>Surgical Neurology International</a:t>
            </a:r>
            <a:r>
              <a:rPr lang="en-US" sz="1400" dirty="0"/>
              <a:t>. 2015;6:175. doi:10.4103/2152-7806.170029.</a:t>
            </a:r>
          </a:p>
        </p:txBody>
      </p:sp>
      <p:pic>
        <p:nvPicPr>
          <p:cNvPr id="1026" name="Picture 2" descr="C:\Users\Suchart\Desktop\neurintsurg-2017-March-9-3-e11-F4.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8992"/>
            <a:ext cx="54864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 smtClean="0"/>
              <a:t>Cerebral aneurysm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Type of aneurysm</a:t>
            </a:r>
            <a:endParaRPr lang="en-US" b="1" dirty="0"/>
          </a:p>
        </p:txBody>
      </p:sp>
      <p:pic>
        <p:nvPicPr>
          <p:cNvPr id="3074" name="Picture 2" descr="C:\Users\Suchart\Desktop\brain-viewed-from-bottom-showing-brain-stem-cerebellum-and-arteries-closeup-of-brain-with-two-connected-arteries-on-surface-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096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371600" y="2209800"/>
            <a:ext cx="1981200" cy="19812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04800" y="6550968"/>
            <a:ext cx="8534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Review of Cerebral Aneurysm Formation, Growth, and </a:t>
            </a:r>
            <a:r>
              <a:rPr lang="en-US" sz="900" dirty="0" err="1"/>
              <a:t>Rupture.</a:t>
            </a:r>
            <a:r>
              <a:rPr lang="en-US" sz="900" b="1" dirty="0" err="1"/>
              <a:t>Nohra</a:t>
            </a:r>
            <a:r>
              <a:rPr lang="en-US" sz="900" b="1" dirty="0"/>
              <a:t> </a:t>
            </a:r>
            <a:r>
              <a:rPr lang="en-US" sz="900" b="1" dirty="0" err="1"/>
              <a:t>Chalouhi</a:t>
            </a:r>
            <a:r>
              <a:rPr lang="en-US" sz="900" b="1" dirty="0"/>
              <a:t>, Brian L. Hoh and David </a:t>
            </a:r>
            <a:r>
              <a:rPr lang="en-US" sz="900" b="1" dirty="0" err="1"/>
              <a:t>Hasan.</a:t>
            </a:r>
            <a:r>
              <a:rPr lang="en-US" sz="900" dirty="0" err="1"/>
              <a:t>Stroke</a:t>
            </a:r>
            <a:r>
              <a:rPr lang="en-US" sz="900" dirty="0"/>
              <a:t>. 2013;44:3613-3622, originally published November 25, 2013</a:t>
            </a:r>
          </a:p>
        </p:txBody>
      </p:sp>
    </p:spTree>
    <p:extLst>
      <p:ext uri="{BB962C8B-B14F-4D97-AF65-F5344CB8AC3E}">
        <p14:creationId xmlns:p14="http://schemas.microsoft.com/office/powerpoint/2010/main" val="35555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 smtClean="0"/>
              <a:t>Cerebral aneurysm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Location of aneurysm</a:t>
            </a:r>
            <a:endParaRPr lang="en-US" b="1" dirty="0"/>
          </a:p>
        </p:txBody>
      </p:sp>
      <p:pic>
        <p:nvPicPr>
          <p:cNvPr id="4099" name="Picture 3" descr="C:\Users\Suchart\Desktop\Schematic-of-the-Circle-of-Wil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79884"/>
            <a:ext cx="3810000" cy="36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uchart\Desktop\cirwillis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1400"/>
            <a:ext cx="51816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133600" y="2209800"/>
            <a:ext cx="1828800" cy="13716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04800" y="6550968"/>
            <a:ext cx="8534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Review of Cerebral Aneurysm Formation, Growth, and </a:t>
            </a:r>
            <a:r>
              <a:rPr lang="en-US" sz="900" dirty="0" err="1"/>
              <a:t>Rupture.</a:t>
            </a:r>
            <a:r>
              <a:rPr lang="en-US" sz="900" b="1" dirty="0" err="1"/>
              <a:t>Nohra</a:t>
            </a:r>
            <a:r>
              <a:rPr lang="en-US" sz="900" b="1" dirty="0"/>
              <a:t> </a:t>
            </a:r>
            <a:r>
              <a:rPr lang="en-US" sz="900" b="1" dirty="0" err="1"/>
              <a:t>Chalouhi</a:t>
            </a:r>
            <a:r>
              <a:rPr lang="en-US" sz="900" b="1" dirty="0"/>
              <a:t>, Brian L. Hoh and David </a:t>
            </a:r>
            <a:r>
              <a:rPr lang="en-US" sz="900" b="1" dirty="0" err="1"/>
              <a:t>Hasan.</a:t>
            </a:r>
            <a:r>
              <a:rPr lang="en-US" sz="900" dirty="0" err="1"/>
              <a:t>Stroke</a:t>
            </a:r>
            <a:r>
              <a:rPr lang="en-US" sz="900" dirty="0"/>
              <a:t>. 2013;44:3613-3622, originally published November 25, 2013</a:t>
            </a:r>
          </a:p>
        </p:txBody>
      </p:sp>
    </p:spTree>
    <p:extLst>
      <p:ext uri="{BB962C8B-B14F-4D97-AF65-F5344CB8AC3E}">
        <p14:creationId xmlns:p14="http://schemas.microsoft.com/office/powerpoint/2010/main" val="211582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Case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Case</a:t>
            </a:r>
            <a:r>
              <a:rPr lang="en-US" dirty="0">
                <a:latin typeface="+mj-lt"/>
              </a:rPr>
              <a:t> </a:t>
            </a:r>
            <a:r>
              <a:rPr lang="th-TH" b="1" dirty="0" smtClean="0">
                <a:latin typeface="+mj-lt"/>
              </a:rPr>
              <a:t>ผู้ป่วยหญิง </a:t>
            </a:r>
            <a:r>
              <a:rPr lang="en-US" dirty="0" smtClean="0">
                <a:latin typeface="+mj-lt"/>
              </a:rPr>
              <a:t>38</a:t>
            </a:r>
            <a:r>
              <a:rPr lang="th-TH" dirty="0" smtClean="0">
                <a:latin typeface="+mj-lt"/>
              </a:rPr>
              <a:t> </a:t>
            </a:r>
            <a:r>
              <a:rPr lang="th-TH" b="1" dirty="0" smtClean="0">
                <a:latin typeface="+mj-lt"/>
              </a:rPr>
              <a:t>ปี</a:t>
            </a:r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Chief complaint : </a:t>
            </a:r>
            <a:r>
              <a:rPr lang="th-TH" b="1" dirty="0" smtClean="0">
                <a:latin typeface="+mj-lt"/>
              </a:rPr>
              <a:t>นัดมาผ่าตัด</a:t>
            </a:r>
            <a:endParaRPr lang="th-TH" b="1" dirty="0">
              <a:latin typeface="+mj-lt"/>
            </a:endParaRPr>
          </a:p>
          <a:p>
            <a:r>
              <a:rPr lang="en-US" b="1" dirty="0" smtClean="0"/>
              <a:t>Present illness </a:t>
            </a:r>
          </a:p>
          <a:p>
            <a:pPr lvl="1"/>
            <a:r>
              <a:rPr lang="th-TH" dirty="0" smtClean="0"/>
              <a:t> </a:t>
            </a:r>
            <a:r>
              <a:rPr lang="en-US" dirty="0" smtClean="0"/>
              <a:t>6 </a:t>
            </a:r>
            <a:r>
              <a:rPr lang="th-TH" dirty="0" smtClean="0"/>
              <a:t>เดือน </a:t>
            </a:r>
            <a:r>
              <a:rPr lang="en-US" dirty="0" smtClean="0"/>
              <a:t>PTA </a:t>
            </a:r>
            <a:r>
              <a:rPr lang="th-TH" dirty="0" smtClean="0"/>
              <a:t>มีอาการแขนขาอ่อนแร</a:t>
            </a:r>
            <a:r>
              <a:rPr lang="th-TH" dirty="0"/>
              <a:t>ง</a:t>
            </a:r>
            <a:r>
              <a:rPr lang="th-TH" dirty="0" smtClean="0"/>
              <a:t>ด้านซ้าย หน้าเบี้ยวด้านซ้าย </a:t>
            </a:r>
            <a:r>
              <a:rPr lang="en-US" dirty="0" smtClean="0"/>
              <a:t>-&gt; </a:t>
            </a:r>
            <a:r>
              <a:rPr lang="en-US" dirty="0" err="1" smtClean="0"/>
              <a:t>Dx</a:t>
            </a:r>
            <a:r>
              <a:rPr lang="en-US" dirty="0"/>
              <a:t> </a:t>
            </a:r>
            <a:r>
              <a:rPr lang="en-US" dirty="0" smtClean="0"/>
              <a:t>: </a:t>
            </a:r>
            <a:r>
              <a:rPr lang="en-US" dirty="0" err="1" smtClean="0"/>
              <a:t>Rt.Putaminal</a:t>
            </a:r>
            <a:r>
              <a:rPr lang="en-US" dirty="0" smtClean="0"/>
              <a:t> hemorrhage -&gt; Conservative Rx</a:t>
            </a:r>
          </a:p>
          <a:p>
            <a:pPr lvl="1"/>
            <a:r>
              <a:rPr lang="en-US" dirty="0" smtClean="0"/>
              <a:t>W/U ; MRI/MRA -&gt; small saccular aneurysm at A-com size 0.15 cm</a:t>
            </a:r>
            <a:endParaRPr lang="th-TH" dirty="0" smtClean="0"/>
          </a:p>
          <a:p>
            <a:pPr lvl="1"/>
            <a:r>
              <a:rPr lang="th-TH" dirty="0" smtClean="0"/>
              <a:t>ปัจจุบันมีอาการแขนขาอ่อนแรงด้านซ้ายเล็กน้อย ไม่มีหน้าเบี้ยว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R2 Problem list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88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Problem list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Female 38 </a:t>
            </a:r>
            <a:r>
              <a:rPr lang="en-US" dirty="0" err="1" smtClean="0"/>
              <a:t>yrs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Unruptured</a:t>
            </a:r>
            <a:r>
              <a:rPr lang="en-US" dirty="0" smtClean="0"/>
              <a:t> </a:t>
            </a:r>
            <a:r>
              <a:rPr lang="en-US" dirty="0">
                <a:cs typeface="Tahoma" pitchFamily="34" charset="0"/>
              </a:rPr>
              <a:t>anterior communicating artery</a:t>
            </a:r>
            <a:r>
              <a:rPr lang="en-US" dirty="0" smtClean="0"/>
              <a:t> Aneurysm -&gt; Craniotomy for clipping aneurysm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U/D HT, Hemorrhagic stroke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ASA classification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ASA III</a:t>
            </a:r>
          </a:p>
          <a:p>
            <a:pPr lvl="1"/>
            <a:r>
              <a:rPr lang="en-US" dirty="0" smtClean="0"/>
              <a:t>HT, Hemorrhagic stroke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 smtClean="0"/>
              <a:t>Cerebral aneurysm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Prevalence 3.2 %</a:t>
            </a:r>
          </a:p>
          <a:p>
            <a:r>
              <a:rPr lang="en-US" dirty="0" smtClean="0"/>
              <a:t>Mean age 50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dirty="0" smtClean="0"/>
              <a:t>Gender 1:1 ratio</a:t>
            </a:r>
            <a:r>
              <a:rPr lang="en-US" dirty="0"/>
              <a:t> </a:t>
            </a:r>
          </a:p>
          <a:p>
            <a:pPr lvl="1"/>
            <a:r>
              <a:rPr lang="en-US" dirty="0" smtClean="0"/>
              <a:t>Female </a:t>
            </a:r>
            <a:r>
              <a:rPr lang="en-US" dirty="0" err="1" smtClean="0"/>
              <a:t>prepordance</a:t>
            </a:r>
            <a:r>
              <a:rPr lang="en-US" dirty="0" smtClean="0"/>
              <a:t> at age&gt;50</a:t>
            </a:r>
          </a:p>
          <a:p>
            <a:r>
              <a:rPr lang="en-US" dirty="0"/>
              <a:t>20 to 30 %</a:t>
            </a:r>
            <a:r>
              <a:rPr lang="en-US" dirty="0" smtClean="0"/>
              <a:t> have </a:t>
            </a:r>
            <a:r>
              <a:rPr lang="en-US" dirty="0"/>
              <a:t>multiple </a:t>
            </a:r>
            <a:r>
              <a:rPr lang="en-US" dirty="0" smtClean="0"/>
              <a:t>aneurysms</a:t>
            </a:r>
          </a:p>
          <a:p>
            <a:r>
              <a:rPr lang="en-US" dirty="0"/>
              <a:t>Aneurysmal SAH occurs </a:t>
            </a:r>
            <a:r>
              <a:rPr lang="en-US" dirty="0" smtClean="0"/>
              <a:t>6 </a:t>
            </a:r>
            <a:r>
              <a:rPr lang="en-US" dirty="0"/>
              <a:t>to 16 per 100,000 population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43000" y="6227802"/>
            <a:ext cx="6781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Vlak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MH,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Algra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A, Brandenburg R,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Rinkel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GJ. Prevalence of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unruptured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intracranial aneurysms, with emphasis on sex, age, comorbidity, country, and time period: a systematic review and meta-analysis. Lancet Neurol. 2011 Jul;10(7):626-36.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doi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: 10.1016/S1474-4422(11)70109-0. Review. PubMed PMID: 21641282.</a:t>
            </a: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56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 smtClean="0"/>
              <a:t>CASE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59684"/>
            <a:ext cx="8229600" cy="4525963"/>
          </a:xfrm>
        </p:spPr>
        <p:txBody>
          <a:bodyPr/>
          <a:lstStyle/>
          <a:p>
            <a:r>
              <a:rPr lang="en-US" dirty="0" err="1" smtClean="0">
                <a:cs typeface="Tahoma" pitchFamily="34" charset="0"/>
              </a:rPr>
              <a:t>Unruptured</a:t>
            </a:r>
            <a:r>
              <a:rPr lang="en-US" dirty="0" smtClean="0">
                <a:cs typeface="Tahoma" pitchFamily="34" charset="0"/>
              </a:rPr>
              <a:t> cerebral aneurysm</a:t>
            </a:r>
          </a:p>
          <a:p>
            <a:r>
              <a:rPr lang="en-US" dirty="0" smtClean="0">
                <a:cs typeface="Tahoma" pitchFamily="34" charset="0"/>
              </a:rPr>
              <a:t>Small </a:t>
            </a:r>
            <a:r>
              <a:rPr lang="en-US" dirty="0">
                <a:cs typeface="Tahoma" pitchFamily="34" charset="0"/>
              </a:rPr>
              <a:t>saccular aneurysm at A-Com region size 0.15 cm</a:t>
            </a:r>
          </a:p>
          <a:p>
            <a:endParaRPr lang="en-US" dirty="0"/>
          </a:p>
        </p:txBody>
      </p:sp>
      <p:pic>
        <p:nvPicPr>
          <p:cNvPr id="6146" name="Picture 2" descr="C:\Users\Suchart\Google Drive\File_002 (1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34653" r="1718" b="25801"/>
          <a:stretch/>
        </p:blipFill>
        <p:spPr bwMode="auto">
          <a:xfrm>
            <a:off x="2057400" y="3433438"/>
            <a:ext cx="5020235" cy="27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7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R2 Preoperative evaluation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39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Assessment of the patient’s neurologic condition </a:t>
            </a:r>
            <a:r>
              <a:rPr lang="en-US" b="1" dirty="0" smtClean="0"/>
              <a:t>and</a:t>
            </a:r>
            <a:r>
              <a:rPr lang="en-US" dirty="0" smtClean="0"/>
              <a:t> </a:t>
            </a:r>
            <a:r>
              <a:rPr lang="en-US" b="1" dirty="0"/>
              <a:t>review </a:t>
            </a:r>
            <a:r>
              <a:rPr lang="en-US" b="1" dirty="0" smtClean="0"/>
              <a:t>intracranial pathology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Evaluation systemic complication and patient coexisting disease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Communication </a:t>
            </a:r>
            <a:r>
              <a:rPr lang="en-US" b="1" dirty="0"/>
              <a:t>with the neurosurgeon</a:t>
            </a:r>
            <a:r>
              <a:rPr lang="en-US" dirty="0"/>
              <a:t>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Optimization </a:t>
            </a:r>
            <a:r>
              <a:rPr lang="en-US" b="1" dirty="0"/>
              <a:t>of the patient’s </a:t>
            </a:r>
            <a:r>
              <a:rPr lang="en-US" b="1" dirty="0" smtClean="0"/>
              <a:t>condition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229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Assessment </a:t>
            </a:r>
          </a:p>
          <a:p>
            <a:pPr lvl="1"/>
            <a:r>
              <a:rPr lang="en-US" dirty="0" smtClean="0"/>
              <a:t>Neurologic condition </a:t>
            </a:r>
          </a:p>
          <a:p>
            <a:pPr lvl="1"/>
            <a:r>
              <a:rPr lang="en-US" dirty="0" smtClean="0"/>
              <a:t>Grading SAH</a:t>
            </a:r>
            <a:endParaRPr lang="en-US" dirty="0"/>
          </a:p>
          <a:p>
            <a:r>
              <a:rPr lang="en-US" b="1" dirty="0"/>
              <a:t>Modified Hunt and Hess -&gt; </a:t>
            </a:r>
            <a:r>
              <a:rPr lang="en-US" dirty="0"/>
              <a:t>0</a:t>
            </a:r>
          </a:p>
          <a:p>
            <a:r>
              <a:rPr lang="en-US" b="1" dirty="0"/>
              <a:t>World Federation of Neurological Surgeons’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Grades -&gt; </a:t>
            </a:r>
            <a:r>
              <a:rPr lang="en-US" dirty="0"/>
              <a:t>1</a:t>
            </a:r>
          </a:p>
          <a:p>
            <a:r>
              <a:rPr lang="en-US" b="1" dirty="0"/>
              <a:t>Modified Fisher Grades</a:t>
            </a:r>
            <a:r>
              <a:rPr lang="en-US" dirty="0"/>
              <a:t> -&gt; 0</a:t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078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 descr="C:\Users\Suchart\Google Drive\File_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5061" r="52446" b="68192"/>
          <a:stretch/>
        </p:blipFill>
        <p:spPr bwMode="auto">
          <a:xfrm>
            <a:off x="986118" y="271401"/>
            <a:ext cx="7167282" cy="61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143000" y="1828800"/>
            <a:ext cx="70104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C:\Users\Suchart\Google Drive\File_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2230" r="51879" b="45127"/>
          <a:stretch/>
        </p:blipFill>
        <p:spPr bwMode="auto">
          <a:xfrm>
            <a:off x="764241" y="728215"/>
            <a:ext cx="7615518" cy="540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990600" y="2743200"/>
            <a:ext cx="7239000" cy="457200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0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Past history 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Underlying disease</a:t>
            </a:r>
            <a:endParaRPr lang="th-TH" sz="3600" b="1" dirty="0" smtClean="0"/>
          </a:p>
          <a:p>
            <a:pPr lvl="1"/>
            <a:r>
              <a:rPr lang="en-US" sz="3200" dirty="0" smtClean="0"/>
              <a:t>HT</a:t>
            </a:r>
          </a:p>
          <a:p>
            <a:pPr lvl="2"/>
            <a:r>
              <a:rPr lang="en-US" sz="2800" dirty="0" smtClean="0"/>
              <a:t>Losartan (50) 1x1 </a:t>
            </a:r>
            <a:r>
              <a:rPr lang="en-US" sz="2800" dirty="0" err="1" smtClean="0"/>
              <a:t>opc</a:t>
            </a:r>
            <a:endParaRPr lang="en-US" sz="2800" dirty="0" smtClean="0"/>
          </a:p>
          <a:p>
            <a:pPr lvl="2"/>
            <a:r>
              <a:rPr lang="en-US" sz="2800" dirty="0" smtClean="0"/>
              <a:t>Amlodipine (10) 1x1 </a:t>
            </a:r>
            <a:r>
              <a:rPr lang="en-US" sz="2800" dirty="0" err="1" smtClean="0"/>
              <a:t>opc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940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Suchart\Google Drive\File_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4" t="4524" r="8327" b="47738"/>
          <a:stretch/>
        </p:blipFill>
        <p:spPr bwMode="auto">
          <a:xfrm>
            <a:off x="2133601" y="76200"/>
            <a:ext cx="4495800" cy="66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286000" y="1371600"/>
            <a:ext cx="4191000" cy="762000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Suchart\Google Drive\File_003 (1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r="2130" b="27890"/>
          <a:stretch/>
        </p:blipFill>
        <p:spPr bwMode="auto">
          <a:xfrm>
            <a:off x="533400" y="141478"/>
            <a:ext cx="8077200" cy="664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1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Modified </a:t>
            </a:r>
            <a:r>
              <a:rPr lang="en-US" b="1" dirty="0"/>
              <a:t>Hunt and Hess -&gt; </a:t>
            </a:r>
            <a:r>
              <a:rPr lang="en-US" dirty="0"/>
              <a:t>0</a:t>
            </a:r>
          </a:p>
          <a:p>
            <a:r>
              <a:rPr lang="en-US" b="1" dirty="0"/>
              <a:t>World Federation of Neurological Surgeons’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Grades -&gt; </a:t>
            </a:r>
            <a:r>
              <a:rPr lang="en-US" dirty="0"/>
              <a:t>1</a:t>
            </a:r>
          </a:p>
          <a:p>
            <a:r>
              <a:rPr lang="en-US" b="1" dirty="0"/>
              <a:t>Modified Fisher Grades</a:t>
            </a:r>
            <a:r>
              <a:rPr lang="en-US" dirty="0"/>
              <a:t> -&gt; 0</a:t>
            </a:r>
            <a:br>
              <a:rPr lang="en-US" dirty="0"/>
            </a:br>
            <a:endParaRPr lang="en-US" b="1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Predict outcome 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Risk of vasospasm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Increased ICP</a:t>
            </a:r>
            <a:endParaRPr lang="th-TH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Suchart\Google Drive\File_002 (2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789" r="-1575" b="26260"/>
          <a:stretch/>
        </p:blipFill>
        <p:spPr bwMode="auto">
          <a:xfrm>
            <a:off x="76200" y="813288"/>
            <a:ext cx="9067800" cy="523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Grading</a:t>
            </a:r>
            <a:endParaRPr lang="en-US" b="1" dirty="0"/>
          </a:p>
        </p:txBody>
      </p:sp>
      <p:sp>
        <p:nvSpPr>
          <p:cNvPr id="8" name="ตัวแทนข้อความ 7"/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/>
              <a:t>Low grade</a:t>
            </a:r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b="1" dirty="0"/>
              <a:t>H&amp;H grade I-II</a:t>
            </a:r>
          </a:p>
          <a:p>
            <a:r>
              <a:rPr lang="en-US" sz="2800" b="1" dirty="0" smtClean="0"/>
              <a:t>ICP normal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0" name="ตัวแทนข้อความ 9"/>
          <p:cNvSpPr>
            <a:spLocks noGrp="1"/>
          </p:cNvSpPr>
          <p:nvPr>
            <p:ph type="body" sz="quarter" idx="3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 smtClean="0"/>
              <a:t>High grade</a:t>
            </a:r>
            <a:endParaRPr lang="en-US" dirty="0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800" b="1" dirty="0"/>
              <a:t>H&amp;H grade </a:t>
            </a:r>
            <a:r>
              <a:rPr lang="en-US" sz="2800" b="1" dirty="0" smtClean="0"/>
              <a:t>III-IV</a:t>
            </a:r>
          </a:p>
          <a:p>
            <a:r>
              <a:rPr lang="en-US" sz="2800" b="1" dirty="0" smtClean="0"/>
              <a:t>Increased </a:t>
            </a:r>
            <a:r>
              <a:rPr lang="en-US" sz="2800" b="1" dirty="0"/>
              <a:t>ICP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High complication</a:t>
            </a:r>
          </a:p>
          <a:p>
            <a:pPr marL="742950" lvl="2" indent="-342900"/>
            <a:r>
              <a:rPr lang="en-US" sz="2000" b="1" dirty="0" err="1" smtClean="0"/>
              <a:t>Rebleeding</a:t>
            </a:r>
            <a:endParaRPr lang="en-US" sz="2000" b="1" dirty="0" smtClean="0"/>
          </a:p>
          <a:p>
            <a:pPr marL="742950" lvl="2" indent="-342900"/>
            <a:r>
              <a:rPr lang="en-US" sz="2000" b="1" dirty="0" smtClean="0"/>
              <a:t>Vasospasm</a:t>
            </a:r>
          </a:p>
          <a:p>
            <a:pPr marL="742950" lvl="2" indent="-342900"/>
            <a:r>
              <a:rPr lang="en-US" sz="2000" b="1" dirty="0"/>
              <a:t>I</a:t>
            </a:r>
            <a:r>
              <a:rPr lang="en-US" sz="2000" b="1" dirty="0" smtClean="0"/>
              <a:t>schemia</a:t>
            </a:r>
          </a:p>
          <a:p>
            <a:pPr marL="742950" lvl="2" indent="-342900"/>
            <a:endParaRPr lang="en-US" b="1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12" name="Picture 2" descr="C:\Users\Suchart\Desktop\JAnaesthClinPharmacol_2014_30_3_328_137261_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52134"/>
            <a:ext cx="2667000" cy="31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Evaluation </a:t>
            </a:r>
            <a:r>
              <a:rPr lang="en-US" b="1" dirty="0"/>
              <a:t>of other systemic </a:t>
            </a:r>
            <a:r>
              <a:rPr lang="en-US" b="1" dirty="0" smtClean="0"/>
              <a:t> condition</a:t>
            </a:r>
          </a:p>
          <a:p>
            <a:r>
              <a:rPr lang="en-US" dirty="0" smtClean="0"/>
              <a:t>Systemic effect of SAH </a:t>
            </a:r>
          </a:p>
          <a:p>
            <a:pPr lvl="1"/>
            <a:r>
              <a:rPr lang="en-US" dirty="0" smtClean="0"/>
              <a:t>Hypovolemia &amp; Hyponatremia</a:t>
            </a:r>
          </a:p>
          <a:p>
            <a:pPr lvl="1"/>
            <a:r>
              <a:rPr lang="en-US" dirty="0" smtClean="0"/>
              <a:t>Cardiac arrhythmia</a:t>
            </a:r>
          </a:p>
          <a:p>
            <a:pPr lvl="1"/>
            <a:r>
              <a:rPr lang="en-US" dirty="0" smtClean="0"/>
              <a:t>MI</a:t>
            </a:r>
          </a:p>
          <a:p>
            <a:pPr lvl="1"/>
            <a:r>
              <a:rPr lang="en-US" dirty="0" smtClean="0"/>
              <a:t>Neurogenic pulmonary edema</a:t>
            </a:r>
          </a:p>
          <a:p>
            <a:pPr lvl="1"/>
            <a:r>
              <a:rPr lang="en-US" dirty="0" smtClean="0"/>
              <a:t>Seizure</a:t>
            </a:r>
          </a:p>
          <a:p>
            <a:pPr lvl="1"/>
            <a:r>
              <a:rPr lang="en-US" dirty="0" smtClean="0"/>
              <a:t>Fever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1358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Hyponatremia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uchart\Desktop\cerebral-salt-wasting-syndrome-1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56487"/>
            <a:ext cx="7162800" cy="537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371600" y="4038600"/>
            <a:ext cx="6477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Cardiac abnormalities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Abnormal ECG</a:t>
            </a:r>
          </a:p>
          <a:p>
            <a:pPr lvl="1"/>
            <a:r>
              <a:rPr lang="en-US" dirty="0" smtClean="0"/>
              <a:t>Arrhythmias</a:t>
            </a:r>
          </a:p>
          <a:p>
            <a:pPr lvl="1"/>
            <a:r>
              <a:rPr lang="en-US" dirty="0" smtClean="0"/>
              <a:t>ST segments changes </a:t>
            </a:r>
          </a:p>
          <a:p>
            <a:r>
              <a:rPr lang="en-US" dirty="0" smtClean="0"/>
              <a:t>Elevated cardiac troponin I</a:t>
            </a:r>
          </a:p>
          <a:p>
            <a:r>
              <a:rPr lang="en-US" dirty="0" smtClean="0"/>
              <a:t>MI</a:t>
            </a:r>
          </a:p>
          <a:p>
            <a:pPr lvl="1"/>
            <a:r>
              <a:rPr lang="en-US" dirty="0" err="1" smtClean="0"/>
              <a:t>Subendocardial</a:t>
            </a:r>
            <a:r>
              <a:rPr lang="en-US" dirty="0" smtClean="0"/>
              <a:t> ischemia</a:t>
            </a:r>
          </a:p>
          <a:p>
            <a:pPr lvl="1"/>
            <a:r>
              <a:rPr lang="en-US" dirty="0" smtClean="0"/>
              <a:t>EKG -&gt; wall pattern</a:t>
            </a:r>
          </a:p>
          <a:p>
            <a:r>
              <a:rPr lang="en-US" dirty="0" smtClean="0"/>
              <a:t>Neurogenic stunned myocardium syndrome</a:t>
            </a:r>
          </a:p>
          <a:p>
            <a:pPr lvl="1"/>
            <a:r>
              <a:rPr lang="en-US" dirty="0"/>
              <a:t>Severe LV dysfunction</a:t>
            </a:r>
            <a:endParaRPr lang="en-US" dirty="0" smtClean="0"/>
          </a:p>
          <a:p>
            <a:r>
              <a:rPr lang="en-US" dirty="0" err="1" smtClean="0"/>
              <a:t>Takotsubo</a:t>
            </a:r>
            <a:r>
              <a:rPr lang="en-US" dirty="0" smtClean="0"/>
              <a:t> cardiomyopathy</a:t>
            </a:r>
          </a:p>
        </p:txBody>
      </p:sp>
      <p:pic>
        <p:nvPicPr>
          <p:cNvPr id="2050" name="Picture 2" descr="C:\Users\Suchart\Desktop\Fig-1-Brain-heart-interaction-in-takotsubo-cardiomyopathy-Emotional-and-physi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39460"/>
            <a:ext cx="3438024" cy="25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uchart\Desktop\takotsubo-ebl-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95" y="5105400"/>
            <a:ext cx="3153834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Neurogenic pulmonary edema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Suchart\Desktop\pathap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5779" r="1847" b="1609"/>
          <a:stretch/>
        </p:blipFill>
        <p:spPr bwMode="auto">
          <a:xfrm>
            <a:off x="1447800" y="1600200"/>
            <a:ext cx="6332726" cy="51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257800" y="5410200"/>
            <a:ext cx="9144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C:\Users\Suchart\Google Drive\File_003 (2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3" r="1870" b="20450"/>
          <a:stretch/>
        </p:blipFill>
        <p:spPr bwMode="auto">
          <a:xfrm>
            <a:off x="228600" y="76200"/>
            <a:ext cx="8534400" cy="675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6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3" y="914400"/>
            <a:ext cx="91440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R 1  </a:t>
            </a:r>
            <a:br>
              <a:rPr lang="en-US" b="1" dirty="0" smtClean="0"/>
            </a:br>
            <a:r>
              <a:rPr lang="th-TH" b="1" dirty="0" smtClean="0"/>
              <a:t>ซักประวัติเพิ่มเติม</a:t>
            </a:r>
            <a:endParaRPr lang="th-TH" b="1" dirty="0"/>
          </a:p>
        </p:txBody>
      </p:sp>
      <p:pic>
        <p:nvPicPr>
          <p:cNvPr id="4098" name="Picture 2" descr="C:\Users\Suchart\Desktop\intracranial_hemorrh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429000" cy="47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0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Communication with the </a:t>
            </a:r>
            <a:r>
              <a:rPr lang="en-US" b="1" dirty="0" smtClean="0"/>
              <a:t>neurosurgeon</a:t>
            </a:r>
          </a:p>
          <a:p>
            <a:pPr lvl="1"/>
            <a:r>
              <a:rPr lang="en-US" b="1" dirty="0"/>
              <a:t>Time to surgery</a:t>
            </a:r>
          </a:p>
          <a:p>
            <a:pPr lvl="1"/>
            <a:r>
              <a:rPr lang="en-US" dirty="0" smtClean="0"/>
              <a:t>Position</a:t>
            </a:r>
          </a:p>
          <a:p>
            <a:pPr lvl="1"/>
            <a:r>
              <a:rPr lang="en-US" dirty="0" smtClean="0"/>
              <a:t>Special monitoring</a:t>
            </a:r>
          </a:p>
          <a:p>
            <a:pPr lvl="1"/>
            <a:r>
              <a:rPr lang="en-US" dirty="0" smtClean="0"/>
              <a:t>Technique 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1994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Suchart\Google Drive\File_005 (1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3" r="349" b="14928"/>
          <a:stretch/>
        </p:blipFill>
        <p:spPr bwMode="auto">
          <a:xfrm>
            <a:off x="76200" y="76200"/>
            <a:ext cx="8915400" cy="67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143000" y="914400"/>
            <a:ext cx="838200" cy="1143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43000" y="2438400"/>
            <a:ext cx="609600" cy="1066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52600" y="3657600"/>
            <a:ext cx="6096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752600" y="914400"/>
            <a:ext cx="838200" cy="1143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Time to surgery</a:t>
            </a:r>
          </a:p>
          <a:p>
            <a:r>
              <a:rPr lang="en-US" b="1" dirty="0" err="1" smtClean="0"/>
              <a:t>Rebleeding</a:t>
            </a:r>
            <a:endParaRPr lang="en-US" b="1" dirty="0" smtClean="0"/>
          </a:p>
          <a:p>
            <a:pPr lvl="1"/>
            <a:r>
              <a:rPr lang="en-US" dirty="0" smtClean="0"/>
              <a:t>Peak at 24 </a:t>
            </a:r>
            <a:r>
              <a:rPr lang="en-US" dirty="0" err="1" smtClean="0"/>
              <a:t>hr</a:t>
            </a:r>
            <a:r>
              <a:rPr lang="en-US" dirty="0" smtClean="0"/>
              <a:t> after SAH</a:t>
            </a:r>
            <a:endParaRPr lang="en-US" dirty="0"/>
          </a:p>
          <a:p>
            <a:r>
              <a:rPr lang="en-US" b="1" dirty="0" smtClean="0"/>
              <a:t>Vasospasm</a:t>
            </a:r>
          </a:p>
          <a:p>
            <a:pPr lvl="1"/>
            <a:r>
              <a:rPr lang="en-US" dirty="0" smtClean="0"/>
              <a:t>Peak at day 7 </a:t>
            </a:r>
            <a:r>
              <a:rPr lang="en-US" dirty="0"/>
              <a:t>after SAH </a:t>
            </a:r>
            <a:r>
              <a:rPr lang="en-US" dirty="0" smtClean="0"/>
              <a:t>-&gt; avoid </a:t>
            </a:r>
            <a:r>
              <a:rPr lang="en-US" dirty="0" err="1" smtClean="0"/>
              <a:t>Sx</a:t>
            </a:r>
            <a:endParaRPr lang="en-US" dirty="0" smtClean="0"/>
          </a:p>
          <a:p>
            <a:r>
              <a:rPr lang="en-US" dirty="0" smtClean="0"/>
              <a:t>Major </a:t>
            </a:r>
            <a:r>
              <a:rPr lang="en-US" dirty="0"/>
              <a:t>cause of morbidity and mortality after </a:t>
            </a:r>
            <a:r>
              <a:rPr lang="en-US" dirty="0" smtClean="0"/>
              <a:t>SAH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54176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Suchart\Google Drive\File_001 (1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 r="2120" b="24271"/>
          <a:stretch/>
        </p:blipFill>
        <p:spPr bwMode="auto">
          <a:xfrm>
            <a:off x="381000" y="72404"/>
            <a:ext cx="8305800" cy="67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Vasospasm</a:t>
            </a:r>
          </a:p>
          <a:p>
            <a:r>
              <a:rPr lang="en-US" dirty="0" smtClean="0"/>
              <a:t>Brain ischemia/infarction</a:t>
            </a:r>
          </a:p>
          <a:p>
            <a:r>
              <a:rPr lang="en-US" dirty="0" smtClean="0"/>
              <a:t>Delayed cerebral ischemia</a:t>
            </a:r>
          </a:p>
          <a:p>
            <a:r>
              <a:rPr lang="en-US" dirty="0"/>
              <a:t>13.5% of the overall mortality and major </a:t>
            </a:r>
            <a:r>
              <a:rPr lang="en-US" dirty="0" smtClean="0"/>
              <a:t>morbidity</a:t>
            </a:r>
            <a:endParaRPr lang="en-US" dirty="0"/>
          </a:p>
          <a:p>
            <a:r>
              <a:rPr lang="en-US" b="1" dirty="0" smtClean="0"/>
              <a:t>Gold standard Diagnosis -&gt; DSA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7682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Vasospasm</a:t>
            </a:r>
          </a:p>
          <a:p>
            <a:r>
              <a:rPr lang="en-US" b="1" dirty="0"/>
              <a:t>Transcranial Doppler(TCD)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1026" name="Picture 2" descr="C:\Users\Suchart\Desktop\PE-SAH_Figure3_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342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2400" y="6336268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Marda</a:t>
            </a:r>
            <a:r>
              <a:rPr lang="en-US" dirty="0"/>
              <a:t> MK, </a:t>
            </a:r>
            <a:r>
              <a:rPr lang="en-US" dirty="0" err="1"/>
              <a:t>Prabhakar</a:t>
            </a:r>
            <a:r>
              <a:rPr lang="en-US" dirty="0"/>
              <a:t> H. </a:t>
            </a:r>
            <a:r>
              <a:rPr lang="en-US" dirty="0" smtClean="0"/>
              <a:t>Transcranial Doppler</a:t>
            </a:r>
            <a:r>
              <a:rPr lang="en-US" dirty="0"/>
              <a:t>. J </a:t>
            </a:r>
            <a:r>
              <a:rPr lang="en-US" dirty="0" err="1"/>
              <a:t>Neuroanaesthesiol</a:t>
            </a:r>
            <a:r>
              <a:rPr lang="en-US" dirty="0"/>
              <a:t> </a:t>
            </a:r>
            <a:r>
              <a:rPr lang="en-US" dirty="0" err="1"/>
              <a:t>Crit</a:t>
            </a:r>
            <a:r>
              <a:rPr lang="en-US" dirty="0"/>
              <a:t> Care 2015;2:215-20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8" y="3052762"/>
            <a:ext cx="400972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26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Vasospasm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  <p:pic>
        <p:nvPicPr>
          <p:cNvPr id="2050" name="Picture 2" descr="C:\Users\Suchart\Desktop\13054_2016_1193_Fig2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2133600"/>
            <a:ext cx="741045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Vasospasm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Management</a:t>
            </a:r>
            <a:endParaRPr lang="en-US" b="1" dirty="0"/>
          </a:p>
          <a:p>
            <a:r>
              <a:rPr lang="en-US" sz="3300" b="1" dirty="0" smtClean="0"/>
              <a:t>Triple H therapy</a:t>
            </a:r>
          </a:p>
          <a:p>
            <a:pPr lvl="1"/>
            <a:r>
              <a:rPr lang="en-US" sz="3300" dirty="0" smtClean="0"/>
              <a:t>Hypervolemia</a:t>
            </a:r>
          </a:p>
          <a:p>
            <a:pPr lvl="2"/>
            <a:r>
              <a:rPr lang="en-US" sz="2800" dirty="0" smtClean="0"/>
              <a:t>CVP 10 mmHg</a:t>
            </a:r>
          </a:p>
          <a:p>
            <a:pPr lvl="1"/>
            <a:r>
              <a:rPr lang="en-US" sz="3300" b="1" dirty="0" smtClean="0">
                <a:solidFill>
                  <a:srgbClr val="FF0000"/>
                </a:solidFill>
              </a:rPr>
              <a:t>Hypertensive</a:t>
            </a:r>
          </a:p>
          <a:p>
            <a:pPr lvl="2"/>
            <a:r>
              <a:rPr lang="en-US" sz="2800" dirty="0" smtClean="0"/>
              <a:t>SBP 160-200 mmHg after clipping</a:t>
            </a:r>
          </a:p>
          <a:p>
            <a:pPr lvl="1"/>
            <a:r>
              <a:rPr lang="en-US" sz="3300" dirty="0" err="1"/>
              <a:t>H</a:t>
            </a:r>
            <a:r>
              <a:rPr lang="en-US" sz="3300" dirty="0" err="1" smtClean="0"/>
              <a:t>emodilution</a:t>
            </a:r>
            <a:r>
              <a:rPr lang="en-US" sz="3300" dirty="0" smtClean="0"/>
              <a:t> </a:t>
            </a:r>
            <a:endParaRPr lang="en-US" sz="3300" dirty="0"/>
          </a:p>
          <a:p>
            <a:pPr lvl="2"/>
            <a:r>
              <a:rPr lang="en-US" sz="2800" dirty="0" err="1" smtClean="0"/>
              <a:t>Hct</a:t>
            </a:r>
            <a:r>
              <a:rPr lang="en-US" sz="2800" dirty="0" smtClean="0"/>
              <a:t> 25-30 %</a:t>
            </a:r>
          </a:p>
          <a:p>
            <a:r>
              <a:rPr lang="en-US" sz="3300" b="1" dirty="0"/>
              <a:t>Calcium Channel </a:t>
            </a:r>
            <a:r>
              <a:rPr lang="en-US" sz="3300" b="1" dirty="0" smtClean="0"/>
              <a:t>Antagonists</a:t>
            </a:r>
          </a:p>
          <a:p>
            <a:pPr lvl="1"/>
            <a:r>
              <a:rPr lang="en-US" sz="3300" b="1" dirty="0" smtClean="0">
                <a:solidFill>
                  <a:srgbClr val="FF0000"/>
                </a:solidFill>
              </a:rPr>
              <a:t>Oral </a:t>
            </a:r>
            <a:r>
              <a:rPr lang="en-US" sz="3300" b="1" dirty="0" err="1" smtClean="0">
                <a:solidFill>
                  <a:srgbClr val="FF0000"/>
                </a:solidFill>
              </a:rPr>
              <a:t>Nimodipine</a:t>
            </a:r>
            <a:r>
              <a:rPr lang="en-US" sz="3300" b="1" dirty="0" smtClean="0">
                <a:solidFill>
                  <a:srgbClr val="FF0000"/>
                </a:solidFill>
              </a:rPr>
              <a:t> 60 mg q 4 </a:t>
            </a:r>
            <a:r>
              <a:rPr lang="en-US" sz="3300" b="1" dirty="0" err="1" smtClean="0">
                <a:solidFill>
                  <a:srgbClr val="FF0000"/>
                </a:solidFill>
              </a:rPr>
              <a:t>hr</a:t>
            </a:r>
            <a:r>
              <a:rPr lang="en-US" sz="3300" b="1" dirty="0" smtClean="0">
                <a:solidFill>
                  <a:srgbClr val="FF0000"/>
                </a:solidFill>
              </a:rPr>
              <a:t> + continue to 21 day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09600" y="6248400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Guidelines </a:t>
            </a:r>
            <a:r>
              <a:rPr lang="en-US" sz="1100" dirty="0"/>
              <a:t>for the management of aneurysmal subarachnoid hemorrhage: a guideline for healthcare professionals from the American Heart Association/American Stroke Association. Stroke. 2012;43</a:t>
            </a:r>
            <a:r>
              <a:rPr lang="en-US" sz="1100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Cottrell and Patel's </a:t>
            </a:r>
            <a:r>
              <a:rPr lang="en-US" sz="1100" dirty="0" err="1"/>
              <a:t>Neuroanesthesia</a:t>
            </a:r>
            <a:r>
              <a:rPr lang="en-US" sz="1100" dirty="0"/>
              <a:t>, 6th Edition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024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Optimization </a:t>
            </a:r>
            <a:r>
              <a:rPr lang="en-US" b="1" dirty="0"/>
              <a:t>of the patient’s </a:t>
            </a:r>
            <a:r>
              <a:rPr lang="en-US" b="1" dirty="0" smtClean="0"/>
              <a:t>condition</a:t>
            </a:r>
          </a:p>
          <a:p>
            <a:r>
              <a:rPr lang="en-US" dirty="0" smtClean="0"/>
              <a:t>U/D </a:t>
            </a:r>
          </a:p>
          <a:p>
            <a:pPr lvl="1"/>
            <a:r>
              <a:rPr lang="en-US" dirty="0" smtClean="0"/>
              <a:t>HT</a:t>
            </a:r>
          </a:p>
          <a:p>
            <a:pPr lvl="2"/>
            <a:r>
              <a:rPr lang="en-US" sz="2800" dirty="0" smtClean="0"/>
              <a:t>Continue Antihypertensive drug</a:t>
            </a:r>
          </a:p>
          <a:p>
            <a:pPr lvl="1"/>
            <a:r>
              <a:rPr lang="en-US" dirty="0" smtClean="0"/>
              <a:t>Hemorrhagic stroke</a:t>
            </a:r>
          </a:p>
          <a:p>
            <a:pPr lvl="2"/>
            <a:r>
              <a:rPr lang="en-US" sz="2800" dirty="0" smtClean="0"/>
              <a:t>Control BP MAP 110 mmHg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4078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Clipping VS Coiling </a:t>
            </a:r>
            <a:r>
              <a:rPr lang="en-US" b="1" dirty="0" smtClean="0"/>
              <a:t>for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/>
              <a:t>Unruptured</a:t>
            </a:r>
            <a:r>
              <a:rPr lang="en-US" b="1" dirty="0"/>
              <a:t> aneurysm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idx="1"/>
          </p:nvPr>
        </p:nvSpPr>
        <p:spPr>
          <a:xfrm>
            <a:off x="457200" y="2789238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Clipping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2"/>
          </p:nvPr>
        </p:nvSpPr>
        <p:spPr>
          <a:xfrm>
            <a:off x="457200" y="3428999"/>
            <a:ext cx="4040188" cy="2697163"/>
          </a:xfrm>
        </p:spPr>
        <p:txBody>
          <a:bodyPr/>
          <a:lstStyle/>
          <a:p>
            <a:pPr algn="ctr"/>
            <a:r>
              <a:rPr lang="en-US" dirty="0" smtClean="0"/>
              <a:t>Mortality rate 12.2%</a:t>
            </a:r>
            <a:endParaRPr lang="en-US" dirty="0"/>
          </a:p>
        </p:txBody>
      </p:sp>
      <p:sp>
        <p:nvSpPr>
          <p:cNvPr id="6" name="ตัวแทนข้อความ 5"/>
          <p:cNvSpPr>
            <a:spLocks noGrp="1"/>
          </p:cNvSpPr>
          <p:nvPr>
            <p:ph type="body" sz="quarter" idx="3"/>
          </p:nvPr>
        </p:nvSpPr>
        <p:spPr>
          <a:xfrm>
            <a:off x="4645025" y="2789238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Coiling</a:t>
            </a:r>
            <a:endParaRPr lang="en-US" dirty="0"/>
          </a:p>
        </p:txBody>
      </p:sp>
      <p:sp>
        <p:nvSpPr>
          <p:cNvPr id="7" name="ตัวแทนเนื้อหา 6"/>
          <p:cNvSpPr>
            <a:spLocks noGrp="1"/>
          </p:cNvSpPr>
          <p:nvPr>
            <p:ph sz="quarter" idx="4"/>
          </p:nvPr>
        </p:nvSpPr>
        <p:spPr>
          <a:xfrm>
            <a:off x="4645025" y="3428999"/>
            <a:ext cx="4041775" cy="2697163"/>
          </a:xfrm>
        </p:spPr>
        <p:txBody>
          <a:bodyPr/>
          <a:lstStyle/>
          <a:p>
            <a:pPr algn="ctr"/>
            <a:r>
              <a:rPr lang="en-US" dirty="0"/>
              <a:t>Mortality rate </a:t>
            </a:r>
            <a:r>
              <a:rPr lang="en-US" dirty="0" smtClean="0"/>
              <a:t>9.5%</a:t>
            </a:r>
            <a:endParaRPr lang="en-US" dirty="0"/>
          </a:p>
        </p:txBody>
      </p:sp>
      <p:pic>
        <p:nvPicPr>
          <p:cNvPr id="1026" name="Picture 2" descr="C:\Users\Suchart\Desktop\9781604062335_c013_t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" b="9042"/>
          <a:stretch/>
        </p:blipFill>
        <p:spPr bwMode="auto">
          <a:xfrm>
            <a:off x="40178" y="3886200"/>
            <a:ext cx="9027622" cy="257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09600" y="6457890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International Study of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Unruptured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Intracranial Aneurysms Investigators.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Unruptured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 intracranial aneurysms: natural history, clinical outcome, and risks of surgical and endovascular treatment. Lancet. 2003 Jul 12;362(9378):103-10. PubMed PMID: 12867109.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Suchart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1676400" cy="14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uchart\Desktop\Cap 2013-12-06 19-11-40-1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5" b="11595"/>
          <a:stretch/>
        </p:blipFill>
        <p:spPr bwMode="auto">
          <a:xfrm>
            <a:off x="1828800" y="1524000"/>
            <a:ext cx="1201836" cy="14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0" y="1819870"/>
            <a:ext cx="11811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Site</a:t>
            </a:r>
          </a:p>
          <a:p>
            <a:pPr algn="ctr"/>
            <a:r>
              <a:rPr lang="en-US" sz="2400" b="1" dirty="0" smtClean="0"/>
              <a:t>Size</a:t>
            </a:r>
          </a:p>
          <a:p>
            <a:pPr algn="ctr"/>
            <a:r>
              <a:rPr lang="en-US" sz="2400" b="1" dirty="0" smtClean="0"/>
              <a:t>Age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70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Hx </a:t>
            </a:r>
            <a:r>
              <a:rPr lang="th-TH" b="1" dirty="0" smtClean="0"/>
              <a:t>เพิ่มเติม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ไม่มีปวดศีรษะ</a:t>
            </a:r>
          </a:p>
          <a:p>
            <a:r>
              <a:rPr lang="th-TH" dirty="0" smtClean="0"/>
              <a:t>ไม่มีอาเจียน</a:t>
            </a:r>
          </a:p>
          <a:p>
            <a:r>
              <a:rPr lang="th-TH" dirty="0" smtClean="0"/>
              <a:t>ไม่มีชัก</a:t>
            </a:r>
          </a:p>
          <a:p>
            <a:r>
              <a:rPr lang="th-TH" dirty="0" smtClean="0"/>
              <a:t>ไม่มีตาพร่ามัว</a:t>
            </a:r>
            <a:endParaRPr lang="en-US" dirty="0" smtClean="0"/>
          </a:p>
        </p:txBody>
      </p:sp>
      <p:pic>
        <p:nvPicPr>
          <p:cNvPr id="1026" name="Picture 2" descr="C:\Users\Suchart\Desktop\hEADACHE TREATMENT IN CHENNA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 bwMode="auto">
          <a:xfrm>
            <a:off x="3962400" y="2057400"/>
            <a:ext cx="4419600" cy="41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020270"/>
            <a:ext cx="8001000" cy="9233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Symptoms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uchart\Desktop\brain-aneurysm-coiling-10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253"/>
            <a:ext cx="8991600" cy="67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41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R2 </a:t>
            </a:r>
            <a:r>
              <a:rPr lang="en-US" b="1" dirty="0"/>
              <a:t>Preparation and Premedication </a:t>
            </a:r>
          </a:p>
        </p:txBody>
      </p:sp>
    </p:spTree>
    <p:extLst>
      <p:ext uri="{BB962C8B-B14F-4D97-AF65-F5344CB8AC3E}">
        <p14:creationId xmlns:p14="http://schemas.microsoft.com/office/powerpoint/2010/main" val="27735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b="1" dirty="0" smtClean="0"/>
              <a:t>Preparation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24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Inform consent</a:t>
            </a:r>
          </a:p>
          <a:p>
            <a:r>
              <a:rPr lang="en-US" sz="2800" dirty="0" smtClean="0"/>
              <a:t>NPO </a:t>
            </a:r>
          </a:p>
          <a:p>
            <a:r>
              <a:rPr lang="en-US" sz="2800" dirty="0"/>
              <a:t>Force air warmer</a:t>
            </a:r>
          </a:p>
          <a:p>
            <a:r>
              <a:rPr lang="en-US" sz="2800" dirty="0" smtClean="0"/>
              <a:t>Warm IV fluid</a:t>
            </a:r>
          </a:p>
          <a:p>
            <a:r>
              <a:rPr lang="en-US" sz="2800" dirty="0" smtClean="0"/>
              <a:t>Large bore IV </a:t>
            </a:r>
          </a:p>
          <a:p>
            <a:r>
              <a:rPr lang="en-US" sz="2800" dirty="0" smtClean="0"/>
              <a:t>Blood component : PRC 4,FFP 4,Plt 10 </a:t>
            </a:r>
          </a:p>
          <a:p>
            <a:r>
              <a:rPr lang="en-US" sz="2800" dirty="0" smtClean="0"/>
              <a:t>DVT prophylaxis</a:t>
            </a:r>
          </a:p>
          <a:p>
            <a:r>
              <a:rPr lang="en-US" sz="2800" dirty="0" smtClean="0"/>
              <a:t>Antihypertensive drugs : IV beta blocker ; </a:t>
            </a:r>
            <a:r>
              <a:rPr lang="en-US" sz="2800" dirty="0" err="1" smtClean="0"/>
              <a:t>Esmolol</a:t>
            </a:r>
            <a:endParaRPr lang="en-US" sz="2800" dirty="0" smtClean="0"/>
          </a:p>
          <a:p>
            <a:r>
              <a:rPr lang="en-US" sz="2800" dirty="0" smtClean="0"/>
              <a:t>Vasopressor : Norepinephrine</a:t>
            </a:r>
          </a:p>
          <a:p>
            <a:r>
              <a:rPr lang="en-US" sz="2800" dirty="0" smtClean="0"/>
              <a:t>Mannitol</a:t>
            </a:r>
          </a:p>
        </p:txBody>
      </p:sp>
    </p:spTree>
    <p:extLst>
      <p:ext uri="{BB962C8B-B14F-4D97-AF65-F5344CB8AC3E}">
        <p14:creationId xmlns:p14="http://schemas.microsoft.com/office/powerpoint/2010/main" val="21384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Monitoring </a:t>
            </a:r>
          </a:p>
          <a:p>
            <a:pPr lvl="1"/>
            <a:r>
              <a:rPr lang="en-US" dirty="0" smtClean="0"/>
              <a:t>Standard monitoring </a:t>
            </a:r>
            <a:r>
              <a:rPr lang="en-US" dirty="0"/>
              <a:t>: </a:t>
            </a:r>
            <a:r>
              <a:rPr lang="en-US" dirty="0" smtClean="0"/>
              <a:t>NIBP,O</a:t>
            </a:r>
            <a:r>
              <a:rPr lang="en-US" baseline="-25000" dirty="0" smtClean="0"/>
              <a:t>2</a:t>
            </a:r>
            <a:r>
              <a:rPr lang="en-US" dirty="0" smtClean="0"/>
              <a:t>sat,ETCO</a:t>
            </a:r>
            <a:r>
              <a:rPr lang="en-US" baseline="-25000" dirty="0" smtClean="0"/>
              <a:t>2 </a:t>
            </a:r>
            <a:r>
              <a:rPr lang="en-US" dirty="0" smtClean="0"/>
              <a:t>EKG </a:t>
            </a:r>
            <a:r>
              <a:rPr lang="en-US" dirty="0"/>
              <a:t>5 leads, Temperature</a:t>
            </a:r>
          </a:p>
          <a:p>
            <a:pPr lvl="1"/>
            <a:r>
              <a:rPr lang="en-US" dirty="0"/>
              <a:t>Invasive monitoring : A line before induction </a:t>
            </a:r>
            <a:r>
              <a:rPr lang="en-US" dirty="0" smtClean="0"/>
              <a:t>,       </a:t>
            </a:r>
            <a:r>
              <a:rPr lang="en-US" dirty="0"/>
              <a:t>C</a:t>
            </a:r>
            <a:r>
              <a:rPr lang="en-US" dirty="0" smtClean="0"/>
              <a:t>-line 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Special monitoring : </a:t>
            </a:r>
            <a:r>
              <a:rPr lang="en-US" dirty="0" smtClean="0"/>
              <a:t>EEG,SSEP</a:t>
            </a:r>
          </a:p>
          <a:p>
            <a:pPr lvl="1"/>
            <a:r>
              <a:rPr lang="en-US" dirty="0" smtClean="0"/>
              <a:t>Other : urine output</a:t>
            </a:r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b="1" dirty="0" smtClean="0"/>
              <a:t>Preparation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8096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b="1" dirty="0" smtClean="0"/>
              <a:t>Premedication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247"/>
          </a:xfrm>
        </p:spPr>
        <p:txBody>
          <a:bodyPr>
            <a:norm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ntihypertensive drug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Amlodipine(10) 1 </a:t>
            </a:r>
            <a:r>
              <a:rPr lang="en-US" sz="2400" dirty="0" smtClean="0">
                <a:solidFill>
                  <a:srgbClr val="FF0000"/>
                </a:solidFill>
              </a:rPr>
              <a:t>tab</a:t>
            </a:r>
          </a:p>
          <a:p>
            <a:r>
              <a:rPr lang="en-US" sz="2800" dirty="0" smtClean="0"/>
              <a:t>Seizure prophylaxis</a:t>
            </a:r>
          </a:p>
          <a:p>
            <a:r>
              <a:rPr lang="en-US" sz="2800" dirty="0" smtClean="0"/>
              <a:t>Antipyretic </a:t>
            </a:r>
          </a:p>
          <a:p>
            <a:r>
              <a:rPr lang="en-US" sz="2800" dirty="0" smtClean="0"/>
              <a:t>Sedative -&gt; decrease anxiety </a:t>
            </a:r>
          </a:p>
          <a:p>
            <a:pPr lvl="1"/>
            <a:r>
              <a:rPr lang="en-US" sz="2400" dirty="0" smtClean="0"/>
              <a:t>Barbiturate</a:t>
            </a:r>
          </a:p>
          <a:p>
            <a:pPr lvl="1"/>
            <a:r>
              <a:rPr lang="en-US" sz="2400" dirty="0" smtClean="0"/>
              <a:t>Narcotics</a:t>
            </a:r>
          </a:p>
          <a:p>
            <a:pPr lvl="1"/>
            <a:r>
              <a:rPr lang="en-US" sz="2400" dirty="0" smtClean="0"/>
              <a:t>Respiratory depression -&gt; </a:t>
            </a:r>
            <a:r>
              <a:rPr lang="en-US" sz="2400" dirty="0" err="1" smtClean="0"/>
              <a:t>increasd</a:t>
            </a:r>
            <a:r>
              <a:rPr lang="en-US" sz="2400" dirty="0" smtClean="0"/>
              <a:t> ICP </a:t>
            </a:r>
          </a:p>
          <a:p>
            <a:r>
              <a:rPr lang="en-US" sz="2800" dirty="0" smtClean="0"/>
              <a:t>Oral </a:t>
            </a:r>
            <a:r>
              <a:rPr lang="en-US" sz="2800" dirty="0" err="1" smtClean="0"/>
              <a:t>Nimodipine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36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R3 Anesthetic consideration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70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b="1" dirty="0" smtClean="0"/>
              <a:t>Choice </a:t>
            </a:r>
            <a:r>
              <a:rPr lang="en-US" b="1" dirty="0"/>
              <a:t>o</a:t>
            </a:r>
            <a:r>
              <a:rPr lang="en-US" b="1" dirty="0" smtClean="0"/>
              <a:t>f anesthesia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 with ETT with control ventilation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84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Depend on location and size of aneurysm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Anterior circulation -&gt; Supine </a:t>
            </a:r>
          </a:p>
          <a:p>
            <a:pPr lvl="1"/>
            <a:r>
              <a:rPr lang="en-US" dirty="0" smtClean="0"/>
              <a:t>Basilar tip -&gt; Lateral </a:t>
            </a:r>
          </a:p>
          <a:p>
            <a:pPr lvl="1"/>
            <a:r>
              <a:rPr lang="en-US" dirty="0" smtClean="0"/>
              <a:t>Vertebral and basilar trunk -&gt; Park bench</a:t>
            </a:r>
          </a:p>
          <a:p>
            <a:endParaRPr lang="en-US" dirty="0"/>
          </a:p>
          <a:p>
            <a:r>
              <a:rPr lang="en-US" dirty="0" smtClean="0"/>
              <a:t>Ensure neck position -&gt; avoid jugular venous obstruction</a:t>
            </a:r>
          </a:p>
          <a:p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b="1" dirty="0" smtClean="0"/>
              <a:t>Position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02311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Smooth induction</a:t>
            </a:r>
          </a:p>
          <a:p>
            <a:r>
              <a:rPr lang="en-US" dirty="0" smtClean="0"/>
              <a:t>Adequate IV access</a:t>
            </a:r>
          </a:p>
          <a:p>
            <a:r>
              <a:rPr lang="en-US" dirty="0" smtClean="0"/>
              <a:t>Control transmural pressure gradient</a:t>
            </a:r>
          </a:p>
          <a:p>
            <a:r>
              <a:rPr lang="en-US" dirty="0" smtClean="0"/>
              <a:t>Maintain CPP</a:t>
            </a:r>
          </a:p>
          <a:p>
            <a:r>
              <a:rPr lang="en-US" dirty="0" smtClean="0"/>
              <a:t>Cerebral protection</a:t>
            </a:r>
          </a:p>
          <a:p>
            <a:r>
              <a:rPr lang="en-US" dirty="0" smtClean="0"/>
              <a:t>Adequate brain relaxation</a:t>
            </a:r>
          </a:p>
          <a:p>
            <a:r>
              <a:rPr lang="en-US" dirty="0" smtClean="0"/>
              <a:t>Balance fluid and electrolytes</a:t>
            </a:r>
          </a:p>
          <a:p>
            <a:r>
              <a:rPr lang="en-US" dirty="0"/>
              <a:t>Temporary clipping/Permanent </a:t>
            </a:r>
            <a:r>
              <a:rPr lang="en-US" dirty="0" smtClean="0"/>
              <a:t>clipping</a:t>
            </a:r>
          </a:p>
          <a:p>
            <a:r>
              <a:rPr lang="en-US" dirty="0" smtClean="0"/>
              <a:t>Avoid aneurysm rupture</a:t>
            </a:r>
          </a:p>
          <a:p>
            <a:r>
              <a:rPr lang="en-US" dirty="0" smtClean="0"/>
              <a:t>Allow rapid awakening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Induction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A-line before induction</a:t>
            </a:r>
          </a:p>
          <a:p>
            <a:r>
              <a:rPr lang="en-US" dirty="0"/>
              <a:t>Reduced BP to 20-25% below baseline</a:t>
            </a:r>
          </a:p>
          <a:p>
            <a:r>
              <a:rPr lang="en-US" dirty="0" smtClean="0"/>
              <a:t>H&amp;H 0</a:t>
            </a:r>
            <a:endParaRPr lang="th-TH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Avoid hyperventilation</a:t>
            </a:r>
            <a:endParaRPr lang="th-TH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TMP = MAP – ICP </a:t>
            </a:r>
          </a:p>
          <a:p>
            <a:pPr lvl="1"/>
            <a:r>
              <a:rPr lang="en-US" dirty="0" smtClean="0"/>
              <a:t>TMP gradient </a:t>
            </a:r>
            <a:r>
              <a:rPr lang="th-TH" dirty="0" smtClean="0"/>
              <a:t>สูงขึ้น ถ้า </a:t>
            </a:r>
            <a:r>
              <a:rPr lang="en-US" dirty="0" smtClean="0"/>
              <a:t>ICP </a:t>
            </a:r>
            <a:r>
              <a:rPr lang="th-TH" dirty="0" smtClean="0"/>
              <a:t>ต่ำลง </a:t>
            </a:r>
            <a:r>
              <a:rPr lang="en-US" dirty="0" smtClean="0"/>
              <a:t>-&gt; aneurysm rupture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pic>
        <p:nvPicPr>
          <p:cNvPr id="5" name="Picture 2" descr="C:\Users\Suchart\Desktop\JAnaesthClinPharmacol_2014_30_3_328_137261_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09800"/>
            <a:ext cx="184970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362200" y="6443246"/>
            <a:ext cx="434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Cottrell and Patel's </a:t>
            </a:r>
            <a:r>
              <a:rPr lang="en-US" sz="1600" dirty="0" err="1"/>
              <a:t>Neuroanesthesia</a:t>
            </a:r>
            <a:r>
              <a:rPr lang="en-US" sz="1600" dirty="0"/>
              <a:t>, 6th Edition</a:t>
            </a:r>
          </a:p>
        </p:txBody>
      </p:sp>
    </p:spTree>
    <p:extLst>
      <p:ext uri="{BB962C8B-B14F-4D97-AF65-F5344CB8AC3E}">
        <p14:creationId xmlns:p14="http://schemas.microsoft.com/office/powerpoint/2010/main" val="6302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Hx </a:t>
            </a:r>
            <a:r>
              <a:rPr lang="th-TH" b="1" dirty="0" smtClean="0"/>
              <a:t>เพิ่มเติม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Hx</a:t>
            </a:r>
            <a:r>
              <a:rPr lang="en-US" dirty="0" smtClean="0"/>
              <a:t> Familial aneurysm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Hx</a:t>
            </a:r>
            <a:r>
              <a:rPr lang="en-US" dirty="0" smtClean="0"/>
              <a:t> Genetic disease</a:t>
            </a:r>
            <a:endParaRPr lang="en-US" dirty="0"/>
          </a:p>
          <a:p>
            <a:pPr lvl="1"/>
            <a:r>
              <a:rPr lang="en-US" dirty="0" smtClean="0"/>
              <a:t>Ehlers-</a:t>
            </a:r>
            <a:r>
              <a:rPr lang="en-US" dirty="0" err="1" smtClean="0"/>
              <a:t>Danlos</a:t>
            </a:r>
            <a:r>
              <a:rPr lang="en-US" dirty="0" smtClean="0"/>
              <a:t> syndrome</a:t>
            </a:r>
          </a:p>
          <a:p>
            <a:pPr lvl="1"/>
            <a:r>
              <a:rPr lang="en-US" dirty="0" smtClean="0"/>
              <a:t>ADPKD 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Hx</a:t>
            </a:r>
            <a:r>
              <a:rPr lang="en-US" dirty="0" smtClean="0"/>
              <a:t> smoking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Hx</a:t>
            </a:r>
            <a:r>
              <a:rPr lang="en-US" dirty="0" smtClean="0"/>
              <a:t> alcohol drinking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Hx</a:t>
            </a:r>
            <a:r>
              <a:rPr lang="en-US" dirty="0" smtClean="0"/>
              <a:t> drug use ; cocaine</a:t>
            </a:r>
          </a:p>
          <a:p>
            <a:endParaRPr lang="en-US" dirty="0" smtClean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09600" y="6400800"/>
            <a:ext cx="8153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Guidelines </a:t>
            </a:r>
            <a:r>
              <a:rPr lang="en-US" sz="1100" dirty="0"/>
              <a:t>for the management of aneurysmal subarachnoid hemorrhage: a guideline for healthcare professionals from the American Heart Association/American Stroke Association. Stroke. 2012;43</a:t>
            </a:r>
            <a:r>
              <a:rPr lang="en-US" sz="1100" dirty="0" smtClean="0"/>
              <a:t>: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5477470"/>
            <a:ext cx="8001000" cy="9233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Risk Factors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Suchart\Desktop\HM201504-aneurysm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943100"/>
            <a:ext cx="33337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Intubation</a:t>
            </a:r>
          </a:p>
          <a:p>
            <a:r>
              <a:rPr lang="en-US" dirty="0"/>
              <a:t>Prophylaxis against rise in BP during </a:t>
            </a:r>
            <a:r>
              <a:rPr lang="en-US" dirty="0" smtClean="0"/>
              <a:t>laryngoscopy</a:t>
            </a:r>
          </a:p>
          <a:p>
            <a:pPr lvl="1"/>
            <a:r>
              <a:rPr lang="en-US" b="1" dirty="0" smtClean="0"/>
              <a:t>Blunt </a:t>
            </a:r>
            <a:r>
              <a:rPr lang="en-US" b="1" dirty="0"/>
              <a:t>hemodynamics</a:t>
            </a:r>
          </a:p>
          <a:p>
            <a:pPr lvl="2"/>
            <a:r>
              <a:rPr lang="en-US" dirty="0"/>
              <a:t>High dose narcotic ; Fentanyl 5-10 mcg/kg</a:t>
            </a:r>
          </a:p>
          <a:p>
            <a:pPr lvl="2"/>
            <a:r>
              <a:rPr lang="en-US" dirty="0"/>
              <a:t>Beta blocker ; </a:t>
            </a:r>
            <a:r>
              <a:rPr lang="en-US" dirty="0" err="1"/>
              <a:t>Esmolol</a:t>
            </a:r>
            <a:r>
              <a:rPr lang="en-US" dirty="0"/>
              <a:t> 0.5 mg/kg</a:t>
            </a:r>
          </a:p>
          <a:p>
            <a:pPr lvl="2"/>
            <a:r>
              <a:rPr lang="en-US" dirty="0" smtClean="0"/>
              <a:t>Lidocaine </a:t>
            </a:r>
            <a:r>
              <a:rPr lang="en-US" dirty="0"/>
              <a:t>1.5-2 mg/Kg</a:t>
            </a:r>
          </a:p>
          <a:p>
            <a:pPr lvl="2"/>
            <a:r>
              <a:rPr lang="en-US" dirty="0"/>
              <a:t>Second dose </a:t>
            </a:r>
            <a:r>
              <a:rPr lang="en-US" dirty="0" err="1"/>
              <a:t>propofol</a:t>
            </a:r>
            <a:r>
              <a:rPr lang="en-US" dirty="0"/>
              <a:t> 0.5 – 1 </a:t>
            </a:r>
            <a:r>
              <a:rPr lang="en-US" dirty="0" smtClean="0"/>
              <a:t>mg/kg</a:t>
            </a:r>
            <a:endParaRPr lang="en-US" dirty="0"/>
          </a:p>
          <a:p>
            <a:pPr lvl="2"/>
            <a:r>
              <a:rPr lang="en-US" dirty="0"/>
              <a:t>Deep level of inhalation </a:t>
            </a:r>
          </a:p>
          <a:p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362200" y="6443246"/>
            <a:ext cx="434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Cottrell and Patel's </a:t>
            </a:r>
            <a:r>
              <a:rPr lang="en-US" sz="1600" dirty="0" err="1"/>
              <a:t>Neuroanesthesia</a:t>
            </a:r>
            <a:r>
              <a:rPr lang="en-US" sz="1600" dirty="0"/>
              <a:t>, 6th Edition</a:t>
            </a:r>
          </a:p>
        </p:txBody>
      </p:sp>
    </p:spTree>
    <p:extLst>
      <p:ext uri="{BB962C8B-B14F-4D97-AF65-F5344CB8AC3E}">
        <p14:creationId xmlns:p14="http://schemas.microsoft.com/office/powerpoint/2010/main" val="3972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Cerebral protection</a:t>
            </a:r>
          </a:p>
          <a:p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pic>
        <p:nvPicPr>
          <p:cNvPr id="6146" name="Picture 2" descr="C:\Users\Suchart\Google Drive\File_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38431" b="3895"/>
          <a:stretch/>
        </p:blipFill>
        <p:spPr bwMode="auto">
          <a:xfrm>
            <a:off x="1812809" y="2057400"/>
            <a:ext cx="5654791" cy="45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362200" y="6595646"/>
            <a:ext cx="434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Cottrell and Patel's </a:t>
            </a:r>
            <a:r>
              <a:rPr lang="en-US" sz="1600" dirty="0" err="1"/>
              <a:t>Neuroanesthesia</a:t>
            </a:r>
            <a:r>
              <a:rPr lang="en-US" sz="1600" dirty="0"/>
              <a:t>, 6th Edition</a:t>
            </a:r>
          </a:p>
        </p:txBody>
      </p:sp>
    </p:spTree>
    <p:extLst>
      <p:ext uri="{BB962C8B-B14F-4D97-AF65-F5344CB8AC3E}">
        <p14:creationId xmlns:p14="http://schemas.microsoft.com/office/powerpoint/2010/main" val="36436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Blood sugar control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Avoid Hypo/Hyperglycemia</a:t>
            </a:r>
          </a:p>
          <a:p>
            <a:pPr lvl="1"/>
            <a:r>
              <a:rPr lang="en-US" dirty="0" smtClean="0"/>
              <a:t>Focal and global transient cerebral ischemia</a:t>
            </a:r>
          </a:p>
          <a:p>
            <a:pPr lvl="2"/>
            <a:r>
              <a:rPr lang="en-US" dirty="0" smtClean="0"/>
              <a:t>BS &gt; 129 mg% -&gt; long term cognitive dysfunction</a:t>
            </a:r>
          </a:p>
          <a:p>
            <a:pPr lvl="2"/>
            <a:r>
              <a:rPr lang="en-US" dirty="0" smtClean="0"/>
              <a:t>BS &gt; 152 mg% -&gt; deficit in neurological function</a:t>
            </a:r>
          </a:p>
          <a:p>
            <a:endParaRPr lang="en-US" dirty="0" smtClean="0"/>
          </a:p>
          <a:p>
            <a:r>
              <a:rPr lang="en-US" b="1" dirty="0" smtClean="0"/>
              <a:t>Avoid Anemia</a:t>
            </a:r>
          </a:p>
          <a:p>
            <a:pPr lvl="1"/>
            <a:r>
              <a:rPr lang="en-US" dirty="0" smtClean="0"/>
              <a:t>Target </a:t>
            </a:r>
            <a:r>
              <a:rPr lang="en-US" dirty="0" err="1" smtClean="0"/>
              <a:t>Hb</a:t>
            </a:r>
            <a:r>
              <a:rPr lang="en-US" dirty="0" smtClean="0"/>
              <a:t> </a:t>
            </a:r>
            <a:r>
              <a:rPr lang="en-US" dirty="0"/>
              <a:t> 8 </a:t>
            </a:r>
            <a:r>
              <a:rPr lang="en-US" dirty="0" smtClean="0"/>
              <a:t>- 10 </a:t>
            </a:r>
            <a:r>
              <a:rPr lang="en-US" dirty="0"/>
              <a:t>g/dl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524000" y="6400800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Guidelines for the management of aneurysmal subarachnoid hemorrhage: a guideline for healthcare professionals from the American Heart Association/American Stroke Association. Stroke. 2012;43:</a:t>
            </a:r>
          </a:p>
        </p:txBody>
      </p:sp>
    </p:spTree>
    <p:extLst>
      <p:ext uri="{BB962C8B-B14F-4D97-AF65-F5344CB8AC3E}">
        <p14:creationId xmlns:p14="http://schemas.microsoft.com/office/powerpoint/2010/main" val="5625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Intraoperative </a:t>
            </a:r>
            <a:r>
              <a:rPr lang="en-US" b="1" dirty="0" smtClean="0"/>
              <a:t>Hypothermia (33.5 C)</a:t>
            </a:r>
          </a:p>
          <a:p>
            <a:pPr lvl="1"/>
            <a:r>
              <a:rPr lang="en-US" b="1" dirty="0" smtClean="0"/>
              <a:t>Not </a:t>
            </a:r>
            <a:r>
              <a:rPr lang="en-US" b="1" dirty="0"/>
              <a:t>improve </a:t>
            </a:r>
            <a:r>
              <a:rPr lang="en-US" dirty="0"/>
              <a:t>the neurologic outcome after craniotomy among </a:t>
            </a:r>
            <a:r>
              <a:rPr lang="en-US" dirty="0">
                <a:solidFill>
                  <a:srgbClr val="FF0000"/>
                </a:solidFill>
              </a:rPr>
              <a:t>good-grade patients </a:t>
            </a:r>
            <a:r>
              <a:rPr lang="en-US" dirty="0"/>
              <a:t>with aneurysmal subarachnoid </a:t>
            </a:r>
            <a:r>
              <a:rPr lang="en-US" dirty="0" smtClean="0"/>
              <a:t>hemorrhage</a:t>
            </a:r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6" y="3744120"/>
            <a:ext cx="5653088" cy="307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7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b="1" dirty="0" smtClean="0"/>
              <a:t>Brain relaxation</a:t>
            </a:r>
          </a:p>
          <a:p>
            <a:r>
              <a:rPr lang="en-US" dirty="0" smtClean="0"/>
              <a:t>20% Mannitol 0.5 - 2 gm/Kg IV over 30 min </a:t>
            </a:r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pic>
        <p:nvPicPr>
          <p:cNvPr id="5124" name="Picture 4" descr="C:\Users\Suchart\Google Drive\File_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5171" r="2975" b="2314"/>
          <a:stretch/>
        </p:blipFill>
        <p:spPr bwMode="auto">
          <a:xfrm>
            <a:off x="4547062" y="1447800"/>
            <a:ext cx="4139738" cy="54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00600" y="5486400"/>
            <a:ext cx="10668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Clipping</a:t>
            </a:r>
          </a:p>
          <a:p>
            <a:r>
              <a:rPr lang="en-US" dirty="0" smtClean="0"/>
              <a:t>Reduce risk of rupture </a:t>
            </a:r>
          </a:p>
          <a:p>
            <a:pPr lvl="1"/>
            <a:r>
              <a:rPr lang="en-US" dirty="0" smtClean="0"/>
              <a:t>Controlled hypotension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Temporary occlusion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pic>
        <p:nvPicPr>
          <p:cNvPr id="8194" name="Picture 2" descr="C:\Users\Suchart\Google Drive\File_0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39151"/>
          <a:stretch/>
        </p:blipFill>
        <p:spPr bwMode="auto">
          <a:xfrm>
            <a:off x="4114800" y="3235036"/>
            <a:ext cx="5018722" cy="35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Intraoperative aneurysm rupture</a:t>
            </a:r>
          </a:p>
          <a:p>
            <a:r>
              <a:rPr lang="en-US" dirty="0" smtClean="0"/>
              <a:t>7 % before dissection</a:t>
            </a:r>
          </a:p>
          <a:p>
            <a:r>
              <a:rPr lang="en-US" dirty="0" smtClean="0"/>
              <a:t>48 % during dissection</a:t>
            </a:r>
          </a:p>
          <a:p>
            <a:r>
              <a:rPr lang="en-US" dirty="0" smtClean="0"/>
              <a:t>45 % during clipping</a:t>
            </a:r>
            <a:endParaRPr lang="en-US" dirty="0"/>
          </a:p>
          <a:p>
            <a:r>
              <a:rPr lang="en-US" dirty="0" smtClean="0"/>
              <a:t>31 % death or disability</a:t>
            </a:r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  <p:pic>
        <p:nvPicPr>
          <p:cNvPr id="7170" name="Picture 2" descr="C:\Users\Suchart\Desktop\stock-photo-rendering-artery-aneurysm-ruptured-saccular-expelling-blood-4769149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7"/>
          <a:stretch/>
        </p:blipFill>
        <p:spPr bwMode="auto">
          <a:xfrm>
            <a:off x="5334000" y="2267939"/>
            <a:ext cx="3352800" cy="44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Intraoperative aneurysm rupture management</a:t>
            </a:r>
          </a:p>
          <a:p>
            <a:r>
              <a:rPr lang="en-US" b="1" dirty="0">
                <a:solidFill>
                  <a:srgbClr val="FF0000"/>
                </a:solidFill>
              </a:rPr>
              <a:t>Communication &amp; close monitor V/S</a:t>
            </a:r>
          </a:p>
          <a:p>
            <a:r>
              <a:rPr lang="en-US" dirty="0" smtClean="0"/>
              <a:t>Control bleeding by surgeon -&gt;  Temporary clip</a:t>
            </a:r>
          </a:p>
          <a:p>
            <a:r>
              <a:rPr lang="en-US" dirty="0" smtClean="0"/>
              <a:t>Decreased MAP to 50 mmHg or lower</a:t>
            </a:r>
          </a:p>
          <a:p>
            <a:r>
              <a:rPr lang="en-US" dirty="0" smtClean="0"/>
              <a:t>Aggressive fluid resuscitation</a:t>
            </a:r>
          </a:p>
          <a:p>
            <a:r>
              <a:rPr lang="en-US" dirty="0" smtClean="0"/>
              <a:t>Blood transfusion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Intraoperative Management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6004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Suchart\Google Drive\File_00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6387" r="7967"/>
          <a:stretch/>
        </p:blipFill>
        <p:spPr bwMode="auto">
          <a:xfrm>
            <a:off x="353915" y="381000"/>
            <a:ext cx="8621069" cy="64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 flipH="1">
            <a:off x="1600200" y="381000"/>
            <a:ext cx="76200" cy="6477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2600" y="2286000"/>
            <a:ext cx="35814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 OR 12.15</a:t>
            </a:r>
          </a:p>
          <a:p>
            <a:r>
              <a:rPr lang="en-US" b="1" dirty="0" smtClean="0"/>
              <a:t>Monitor V/S</a:t>
            </a:r>
          </a:p>
          <a:p>
            <a:r>
              <a:rPr lang="en-US" dirty="0" smtClean="0"/>
              <a:t>BP 129/84 mmHg PR 88/min</a:t>
            </a:r>
          </a:p>
          <a:p>
            <a:endParaRPr lang="en-US" dirty="0"/>
          </a:p>
          <a:p>
            <a:r>
              <a:rPr lang="en-US" b="1" dirty="0" smtClean="0"/>
              <a:t>A </a:t>
            </a:r>
            <a:r>
              <a:rPr lang="en-US" b="1" dirty="0"/>
              <a:t>line At </a:t>
            </a:r>
            <a:r>
              <a:rPr lang="en-US" b="1" dirty="0" err="1" smtClean="0"/>
              <a:t>Lt.RA</a:t>
            </a:r>
            <a:r>
              <a:rPr lang="en-US" b="1" dirty="0" smtClean="0"/>
              <a:t> </a:t>
            </a:r>
            <a:r>
              <a:rPr lang="en-US" b="1" dirty="0"/>
              <a:t>under LA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78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Suchart\Google Drive\File_00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6387" r="7967"/>
          <a:stretch/>
        </p:blipFill>
        <p:spPr bwMode="auto">
          <a:xfrm>
            <a:off x="353915" y="381000"/>
            <a:ext cx="8621069" cy="64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 flipH="1">
            <a:off x="1828800" y="381000"/>
            <a:ext cx="76200" cy="6477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1200" y="1453277"/>
            <a:ext cx="5257800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Preoxygenation</a:t>
            </a:r>
            <a:endParaRPr lang="en-US" b="1" dirty="0" smtClean="0"/>
          </a:p>
          <a:p>
            <a:r>
              <a:rPr lang="en-US" b="1" dirty="0" smtClean="0"/>
              <a:t>Fentanyl 75 mcg</a:t>
            </a:r>
            <a:endParaRPr lang="en-US" b="1" dirty="0"/>
          </a:p>
          <a:p>
            <a:r>
              <a:rPr lang="en-US" b="1" dirty="0" smtClean="0"/>
              <a:t>Induction : </a:t>
            </a:r>
            <a:r>
              <a:rPr lang="en-US" b="1" dirty="0" err="1" smtClean="0"/>
              <a:t>Propofol</a:t>
            </a:r>
            <a:r>
              <a:rPr lang="en-US" b="1" dirty="0" smtClean="0"/>
              <a:t> 100 + 100 mg</a:t>
            </a:r>
          </a:p>
          <a:p>
            <a:r>
              <a:rPr lang="en-US" b="1" dirty="0" smtClean="0"/>
              <a:t>Intubation : </a:t>
            </a:r>
            <a:r>
              <a:rPr lang="en-US" b="1" dirty="0" err="1" smtClean="0"/>
              <a:t>Cisatracurium</a:t>
            </a:r>
            <a:r>
              <a:rPr lang="en-US" b="1" dirty="0" smtClean="0"/>
              <a:t> 14 mg</a:t>
            </a:r>
          </a:p>
          <a:p>
            <a:r>
              <a:rPr lang="en-US" b="1" dirty="0" smtClean="0"/>
              <a:t>On ETT no.7.5 mark 22 cm</a:t>
            </a:r>
          </a:p>
          <a:p>
            <a:r>
              <a:rPr lang="en-US" b="1" dirty="0" smtClean="0"/>
              <a:t>Inhalation : N</a:t>
            </a:r>
            <a:r>
              <a:rPr lang="en-US" b="1" baseline="-25000" dirty="0" smtClean="0"/>
              <a:t>2</a:t>
            </a:r>
            <a:r>
              <a:rPr lang="en-US" b="1" dirty="0" smtClean="0"/>
              <a:t>0 : 0</a:t>
            </a:r>
            <a:r>
              <a:rPr lang="en-US" b="1" baseline="-25000" dirty="0" smtClean="0"/>
              <a:t>2</a:t>
            </a:r>
            <a:r>
              <a:rPr lang="en-US" b="1" dirty="0" smtClean="0"/>
              <a:t> = 0.5 :0.5 </a:t>
            </a:r>
            <a:r>
              <a:rPr lang="en-US" b="1" dirty="0" err="1" smtClean="0"/>
              <a:t>Desflurane</a:t>
            </a:r>
            <a:r>
              <a:rPr lang="en-US" b="1" dirty="0" smtClean="0"/>
              <a:t> up to 6 %</a:t>
            </a:r>
          </a:p>
          <a:p>
            <a:endParaRPr lang="en-US" b="1" dirty="0" smtClean="0"/>
          </a:p>
          <a:p>
            <a:r>
              <a:rPr lang="en-US" b="1" dirty="0" smtClean="0"/>
              <a:t>Access IV no .16 x 2</a:t>
            </a:r>
          </a:p>
          <a:p>
            <a:r>
              <a:rPr lang="en-US" b="1" dirty="0" smtClean="0"/>
              <a:t>Monitor temperature</a:t>
            </a:r>
          </a:p>
          <a:p>
            <a:r>
              <a:rPr lang="en-US" b="1" dirty="0" smtClean="0"/>
              <a:t>LA before pinning</a:t>
            </a:r>
          </a:p>
        </p:txBody>
      </p:sp>
    </p:spTree>
    <p:extLst>
      <p:ext uri="{BB962C8B-B14F-4D97-AF65-F5344CB8AC3E}">
        <p14:creationId xmlns:p14="http://schemas.microsoft.com/office/powerpoint/2010/main" val="1102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Hx </a:t>
            </a:r>
            <a:r>
              <a:rPr lang="th-TH" b="1" dirty="0" smtClean="0"/>
              <a:t>เพิ่มเติม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en-US" sz="3200" dirty="0" smtClean="0">
                <a:latin typeface="+mj-lt"/>
                <a:cs typeface="Tahoma" pitchFamily="34" charset="0"/>
              </a:rPr>
              <a:t>No </a:t>
            </a:r>
            <a:r>
              <a:rPr lang="en-US" sz="3200" dirty="0" err="1" smtClean="0">
                <a:latin typeface="+mj-lt"/>
                <a:cs typeface="Tahoma" pitchFamily="34" charset="0"/>
              </a:rPr>
              <a:t>Hx</a:t>
            </a:r>
            <a:r>
              <a:rPr lang="en-US" sz="3200" dirty="0" smtClean="0">
                <a:latin typeface="+mj-lt"/>
                <a:cs typeface="Tahoma" pitchFamily="34" charset="0"/>
              </a:rPr>
              <a:t> drug/food allergy</a:t>
            </a:r>
            <a:endParaRPr lang="en-US" sz="3200" dirty="0">
              <a:latin typeface="+mj-lt"/>
              <a:cs typeface="Tahoma" pitchFamily="34" charset="0"/>
            </a:endParaRPr>
          </a:p>
          <a:p>
            <a:pPr lvl="1">
              <a:defRPr/>
            </a:pPr>
            <a:r>
              <a:rPr lang="en-US" sz="3200" dirty="0" smtClean="0">
                <a:latin typeface="+mj-lt"/>
                <a:cs typeface="Tahoma" pitchFamily="34" charset="0"/>
              </a:rPr>
              <a:t>NO </a:t>
            </a:r>
            <a:r>
              <a:rPr lang="en-US" sz="3200" dirty="0" err="1" smtClean="0">
                <a:latin typeface="+mj-lt"/>
                <a:cs typeface="Tahoma" pitchFamily="34" charset="0"/>
              </a:rPr>
              <a:t>Hx</a:t>
            </a:r>
            <a:r>
              <a:rPr lang="en-US" sz="3200" dirty="0" smtClean="0">
                <a:latin typeface="+mj-lt"/>
                <a:cs typeface="Tahoma" pitchFamily="34" charset="0"/>
              </a:rPr>
              <a:t> previous </a:t>
            </a:r>
            <a:r>
              <a:rPr lang="en-US" sz="3200" dirty="0" err="1" smtClean="0">
                <a:latin typeface="+mj-lt"/>
                <a:cs typeface="Tahoma" pitchFamily="34" charset="0"/>
              </a:rPr>
              <a:t>Sx</a:t>
            </a:r>
            <a:endParaRPr lang="en-US" sz="3200" dirty="0">
              <a:latin typeface="+mj-lt"/>
              <a:cs typeface="Tahoma" pitchFamily="34" charset="0"/>
            </a:endParaRPr>
          </a:p>
          <a:p>
            <a:pPr lvl="1">
              <a:defRPr/>
            </a:pPr>
            <a:r>
              <a:rPr lang="en-US" sz="3200" dirty="0" smtClean="0">
                <a:latin typeface="+mj-lt"/>
                <a:cs typeface="Tahoma" pitchFamily="34" charset="0"/>
              </a:rPr>
              <a:t>FC </a:t>
            </a:r>
            <a:r>
              <a:rPr lang="en-US" sz="3200" dirty="0">
                <a:latin typeface="+mj-lt"/>
                <a:cs typeface="Tahoma" pitchFamily="34" charset="0"/>
              </a:rPr>
              <a:t>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Suchart\Google Drive\File_00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6387" r="7967"/>
          <a:stretch/>
        </p:blipFill>
        <p:spPr bwMode="auto">
          <a:xfrm>
            <a:off x="353915" y="381000"/>
            <a:ext cx="8621069" cy="64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 flipH="1">
            <a:off x="2590800" y="381000"/>
            <a:ext cx="76200" cy="6477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95600" y="2438400"/>
            <a:ext cx="4402984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ABG</a:t>
            </a:r>
            <a:r>
              <a:rPr lang="en-US" dirty="0" smtClean="0"/>
              <a:t> </a:t>
            </a:r>
            <a:r>
              <a:rPr lang="en-US" b="1" dirty="0" smtClean="0"/>
              <a:t>baseline</a:t>
            </a:r>
          </a:p>
          <a:p>
            <a:r>
              <a:rPr lang="en-US" b="1" dirty="0" smtClean="0"/>
              <a:t>pH 7.39 pO</a:t>
            </a:r>
            <a:r>
              <a:rPr lang="en-US" b="1" baseline="-25000" dirty="0" smtClean="0"/>
              <a:t>2</a:t>
            </a:r>
            <a:r>
              <a:rPr lang="en-US" b="1" dirty="0" smtClean="0"/>
              <a:t> 270 HCO 26 pCO</a:t>
            </a:r>
            <a:r>
              <a:rPr lang="en-US" b="1" baseline="-25000" dirty="0" smtClean="0"/>
              <a:t>2 </a:t>
            </a:r>
            <a:r>
              <a:rPr lang="en-US" b="1" dirty="0" smtClean="0"/>
              <a:t>44 ETCO</a:t>
            </a:r>
            <a:r>
              <a:rPr lang="en-US" b="1" baseline="-25000" dirty="0" smtClean="0"/>
              <a:t>2  </a:t>
            </a:r>
            <a:r>
              <a:rPr lang="en-US" b="1" dirty="0" smtClean="0"/>
              <a:t>35</a:t>
            </a:r>
          </a:p>
          <a:p>
            <a:r>
              <a:rPr lang="en-US" b="1" dirty="0" smtClean="0"/>
              <a:t>HCT 36 % DTX 104 mg%</a:t>
            </a:r>
          </a:p>
          <a:p>
            <a:endParaRPr lang="en-US" b="1" dirty="0"/>
          </a:p>
          <a:p>
            <a:r>
              <a:rPr lang="en-US" b="1" dirty="0" smtClean="0"/>
              <a:t>VCV mode TV 500 I:E 1:2 RR 12 -&gt; 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2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Suchart\Google Drive\File_00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6387" r="7967"/>
          <a:stretch/>
        </p:blipFill>
        <p:spPr bwMode="auto">
          <a:xfrm>
            <a:off x="353915" y="381000"/>
            <a:ext cx="8621069" cy="64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 flipH="1">
            <a:off x="3505200" y="381000"/>
            <a:ext cx="76200" cy="6477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57600" y="2658070"/>
            <a:ext cx="304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 operation 13.35</a:t>
            </a:r>
          </a:p>
          <a:p>
            <a:r>
              <a:rPr lang="en-US" b="1" dirty="0" smtClean="0"/>
              <a:t>Fentanyl 20 mcg/</a:t>
            </a:r>
            <a:r>
              <a:rPr lang="en-US" b="1" dirty="0" err="1" smtClean="0"/>
              <a:t>hr</a:t>
            </a:r>
            <a:endParaRPr lang="en-US" b="1" dirty="0" smtClean="0"/>
          </a:p>
          <a:p>
            <a:r>
              <a:rPr lang="en-US" b="1" dirty="0" err="1" smtClean="0"/>
              <a:t>Cisatracurium</a:t>
            </a:r>
            <a:r>
              <a:rPr lang="en-US" b="1" dirty="0" smtClean="0"/>
              <a:t> 4mg/</a:t>
            </a:r>
            <a:r>
              <a:rPr lang="en-US" b="1" dirty="0" err="1" smtClean="0"/>
              <a:t>hr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2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Suchart\Google Drive\File_00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6387" r="7967"/>
          <a:stretch/>
        </p:blipFill>
        <p:spPr bwMode="auto">
          <a:xfrm>
            <a:off x="353915" y="381000"/>
            <a:ext cx="8621069" cy="64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 flipH="1">
            <a:off x="7848600" y="381000"/>
            <a:ext cx="76200" cy="6477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62400" y="3544347"/>
            <a:ext cx="3657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Temporary clipping At 1638 -1650</a:t>
            </a:r>
          </a:p>
          <a:p>
            <a:r>
              <a:rPr lang="en-US" b="1" dirty="0" smtClean="0"/>
              <a:t>Occlusion time 12 minutes</a:t>
            </a:r>
            <a:endParaRPr lang="en-US" dirty="0" smtClean="0"/>
          </a:p>
        </p:txBody>
      </p:sp>
      <p:pic>
        <p:nvPicPr>
          <p:cNvPr id="9" name="Picture 5" descr="C:\Users\Suchart\Google Drive\File_0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62682" r="9256" b="5187"/>
          <a:stretch/>
        </p:blipFill>
        <p:spPr bwMode="auto">
          <a:xfrm>
            <a:off x="2287701" y="685800"/>
            <a:ext cx="555120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0" name="Picture 10" descr="C:\Users\Suchart\Google Drive\File_000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6972" r="2410" b="-11088"/>
          <a:stretch/>
        </p:blipFill>
        <p:spPr bwMode="auto">
          <a:xfrm>
            <a:off x="30480" y="381000"/>
            <a:ext cx="9113520" cy="70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 flipH="1">
            <a:off x="1676400" y="381000"/>
            <a:ext cx="76200" cy="6172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3231588"/>
            <a:ext cx="3657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Temporary clipping At 16.38 -16.50</a:t>
            </a:r>
          </a:p>
          <a:p>
            <a:r>
              <a:rPr lang="en-US" b="1" dirty="0" smtClean="0"/>
              <a:t>Occlusion time 12 minutes</a:t>
            </a:r>
            <a:endParaRPr lang="en-US" dirty="0" smtClean="0"/>
          </a:p>
        </p:txBody>
      </p:sp>
      <p:pic>
        <p:nvPicPr>
          <p:cNvPr id="4098" name="Picture 2" descr="C:\Users\Suchart\Desktop\S__21577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956" y="381000"/>
            <a:ext cx="3661230" cy="27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uchart\Desktop\S__215777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36" y="3910475"/>
            <a:ext cx="3563550" cy="267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1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0" name="Picture 10" descr="C:\Users\Suchart\Google Drive\File_000 (1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6972" r="2410" b="-11088"/>
          <a:stretch/>
        </p:blipFill>
        <p:spPr bwMode="auto">
          <a:xfrm>
            <a:off x="30480" y="381000"/>
            <a:ext cx="9113520" cy="70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3231588"/>
            <a:ext cx="228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Indocyanine</a:t>
            </a:r>
            <a:r>
              <a:rPr lang="en-US" b="1" dirty="0" smtClean="0"/>
              <a:t> green IV</a:t>
            </a:r>
            <a:endParaRPr lang="en-US" dirty="0" smtClean="0"/>
          </a:p>
        </p:txBody>
      </p:sp>
      <p:cxnSp>
        <p:nvCxnSpPr>
          <p:cNvPr id="7" name="ตัวเชื่อมต่อตรง 6"/>
          <p:cNvCxnSpPr/>
          <p:nvPr/>
        </p:nvCxnSpPr>
        <p:spPr>
          <a:xfrm flipH="1">
            <a:off x="2438400" y="404553"/>
            <a:ext cx="76200" cy="6172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b="1" dirty="0" err="1" smtClean="0"/>
              <a:t>Indocyanine</a:t>
            </a:r>
            <a:r>
              <a:rPr lang="en-US" b="1" dirty="0" smtClean="0"/>
              <a:t> </a:t>
            </a:r>
            <a:r>
              <a:rPr lang="en-US" b="1" dirty="0"/>
              <a:t>green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Intraoperative contrast angiography</a:t>
            </a:r>
          </a:p>
          <a:p>
            <a:r>
              <a:rPr lang="en-US" dirty="0" smtClean="0"/>
              <a:t>25 mg IV ICG</a:t>
            </a:r>
          </a:p>
          <a:p>
            <a:r>
              <a:rPr lang="en-US" dirty="0" smtClean="0"/>
              <a:t>Can interfere O</a:t>
            </a:r>
            <a:r>
              <a:rPr lang="en-US" baseline="-25000" dirty="0" smtClean="0"/>
              <a:t>2</a:t>
            </a:r>
            <a:r>
              <a:rPr lang="en-US" dirty="0" smtClean="0"/>
              <a:t>sat , Anaphylaxis</a:t>
            </a:r>
            <a:endParaRPr lang="en-US" dirty="0"/>
          </a:p>
        </p:txBody>
      </p:sp>
      <p:pic>
        <p:nvPicPr>
          <p:cNvPr id="1026" name="Picture 2" descr="C:\Users\Suchart\Desktop\Indocyanine-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53714"/>
            <a:ext cx="3715009" cy="278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chart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4863"/>
            <a:ext cx="4550019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Emergence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H&amp;H I-II -&gt; extubate</a:t>
            </a:r>
          </a:p>
          <a:p>
            <a:r>
              <a:rPr lang="en-US" dirty="0"/>
              <a:t>H&amp;H </a:t>
            </a:r>
            <a:r>
              <a:rPr lang="en-US" dirty="0" smtClean="0"/>
              <a:t>III </a:t>
            </a:r>
            <a:r>
              <a:rPr lang="en-US" dirty="0"/>
              <a:t>-&gt; </a:t>
            </a:r>
            <a:r>
              <a:rPr lang="en-US" dirty="0" smtClean="0"/>
              <a:t>may extubate </a:t>
            </a:r>
            <a:endParaRPr lang="th-TH" dirty="0"/>
          </a:p>
          <a:p>
            <a:r>
              <a:rPr lang="en-US" dirty="0"/>
              <a:t>H&amp;H </a:t>
            </a:r>
            <a:r>
              <a:rPr lang="en-US" dirty="0" smtClean="0"/>
              <a:t>IV-V </a:t>
            </a:r>
            <a:r>
              <a:rPr lang="en-US" dirty="0"/>
              <a:t>-&gt; </a:t>
            </a:r>
            <a:r>
              <a:rPr lang="en-US" dirty="0" smtClean="0"/>
              <a:t>required postoperative </a:t>
            </a:r>
            <a:r>
              <a:rPr lang="en-US" dirty="0" err="1" smtClean="0"/>
              <a:t>ventilatory</a:t>
            </a:r>
            <a:r>
              <a:rPr lang="en-US" dirty="0" smtClean="0"/>
              <a:t> support </a:t>
            </a:r>
          </a:p>
          <a:p>
            <a:r>
              <a:rPr lang="en-US" dirty="0" smtClean="0"/>
              <a:t>Intraoperative aneurysm rupture -&gt; recover slowly -&gt; </a:t>
            </a:r>
            <a:r>
              <a:rPr lang="en-US" dirty="0"/>
              <a:t>required postoperative </a:t>
            </a:r>
            <a:r>
              <a:rPr lang="en-US" dirty="0" err="1"/>
              <a:t>ventilatory</a:t>
            </a:r>
            <a:r>
              <a:rPr lang="en-US" dirty="0"/>
              <a:t> support </a:t>
            </a:r>
            <a:endParaRPr lang="th-TH" dirty="0"/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0" name="Picture 10" descr="C:\Users\Suchart\Google Drive\File_000 (1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6972" r="2410" b="-11088"/>
          <a:stretch/>
        </p:blipFill>
        <p:spPr bwMode="auto">
          <a:xfrm>
            <a:off x="30480" y="381000"/>
            <a:ext cx="9113520" cy="70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8400" y="3231588"/>
            <a:ext cx="27432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Emergence</a:t>
            </a:r>
          </a:p>
          <a:p>
            <a:r>
              <a:rPr lang="en-US" b="1" dirty="0" err="1" smtClean="0"/>
              <a:t>Prostigmine</a:t>
            </a:r>
            <a:r>
              <a:rPr lang="en-US" b="1" dirty="0" smtClean="0"/>
              <a:t> 2.5 mg + Atropine 1.2 mg</a:t>
            </a:r>
          </a:p>
        </p:txBody>
      </p:sp>
      <p:cxnSp>
        <p:nvCxnSpPr>
          <p:cNvPr id="7" name="ตัวเชื่อมต่อตรง 6"/>
          <p:cNvCxnSpPr/>
          <p:nvPr/>
        </p:nvCxnSpPr>
        <p:spPr>
          <a:xfrm flipH="1">
            <a:off x="6096000" y="514820"/>
            <a:ext cx="76200" cy="6172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0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Post operative management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Assess neurological status in ICU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Prevent cerebral vasospasm </a:t>
            </a:r>
            <a:r>
              <a:rPr lang="en-US" dirty="0" smtClean="0"/>
              <a:t>and delayed cerebral ischemia</a:t>
            </a:r>
          </a:p>
          <a:p>
            <a:r>
              <a:rPr lang="en-US" dirty="0" smtClean="0"/>
              <a:t>Management complication</a:t>
            </a:r>
            <a:endParaRPr lang="en-US" dirty="0"/>
          </a:p>
          <a:p>
            <a:pPr lvl="1"/>
            <a:r>
              <a:rPr lang="en-US" dirty="0" smtClean="0"/>
              <a:t>Hydrocephalus</a:t>
            </a:r>
          </a:p>
          <a:p>
            <a:pPr lvl="1"/>
            <a:r>
              <a:rPr lang="en-US" dirty="0" smtClean="0"/>
              <a:t>Seizure</a:t>
            </a:r>
          </a:p>
          <a:p>
            <a:pPr lvl="1"/>
            <a:r>
              <a:rPr lang="en-US" dirty="0" smtClean="0"/>
              <a:t>Fever</a:t>
            </a:r>
          </a:p>
          <a:p>
            <a:r>
              <a:rPr lang="en-US" dirty="0" smtClean="0"/>
              <a:t>Screening of family members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CCCCFF"/>
          </a:solidFill>
        </p:spPr>
        <p:txBody>
          <a:bodyPr/>
          <a:lstStyle/>
          <a:p>
            <a:r>
              <a:rPr lang="en-US" b="1" dirty="0" smtClean="0"/>
              <a:t>Post Operative Day 1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 : </a:t>
            </a:r>
            <a:r>
              <a:rPr lang="th-TH" dirty="0" smtClean="0"/>
              <a:t>ตื่นดี หายใจปกติ ไม่มีปวดแผล ไม่มี </a:t>
            </a:r>
            <a:r>
              <a:rPr lang="en-US" dirty="0" smtClean="0"/>
              <a:t>N/V</a:t>
            </a:r>
          </a:p>
          <a:p>
            <a:r>
              <a:rPr lang="en-US" dirty="0" smtClean="0"/>
              <a:t>O : BP 132/70 </a:t>
            </a:r>
            <a:r>
              <a:rPr lang="en-US" dirty="0"/>
              <a:t>mmHg	PR </a:t>
            </a:r>
            <a:r>
              <a:rPr lang="en-US" dirty="0" smtClean="0"/>
              <a:t>93 BPM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BT 37.4°C </a:t>
            </a:r>
            <a:r>
              <a:rPr lang="en-US" dirty="0"/>
              <a:t>	</a:t>
            </a:r>
            <a:r>
              <a:rPr lang="en-US" dirty="0" smtClean="0"/>
              <a:t>RR </a:t>
            </a:r>
            <a:r>
              <a:rPr lang="en-US" dirty="0"/>
              <a:t>18 breaths /</a:t>
            </a:r>
            <a:r>
              <a:rPr lang="en-US" dirty="0" smtClean="0"/>
              <a:t>min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Tahoma" pitchFamily="34" charset="0"/>
              </a:rPr>
              <a:t>E</a:t>
            </a:r>
            <a:r>
              <a:rPr lang="en-US" baseline="-25000" dirty="0" smtClean="0">
                <a:cs typeface="Tahoma" pitchFamily="34" charset="0"/>
              </a:rPr>
              <a:t>4</a:t>
            </a:r>
            <a:r>
              <a:rPr lang="en-US" dirty="0" smtClean="0">
                <a:cs typeface="Tahoma" pitchFamily="34" charset="0"/>
              </a:rPr>
              <a:t>M</a:t>
            </a:r>
            <a:r>
              <a:rPr lang="en-US" baseline="-25000" dirty="0" smtClean="0">
                <a:cs typeface="Tahoma" pitchFamily="34" charset="0"/>
              </a:rPr>
              <a:t>6</a:t>
            </a:r>
            <a:r>
              <a:rPr lang="en-US" dirty="0" smtClean="0">
                <a:cs typeface="Tahoma" pitchFamily="34" charset="0"/>
              </a:rPr>
              <a:t>V</a:t>
            </a:r>
            <a:r>
              <a:rPr lang="en-US" baseline="-25000" dirty="0" smtClean="0">
                <a:cs typeface="Tahoma" pitchFamily="34" charset="0"/>
              </a:rPr>
              <a:t>5,</a:t>
            </a:r>
            <a:endParaRPr lang="en-US" dirty="0">
              <a:cs typeface="Tahoma" pitchFamily="34" charset="0"/>
            </a:endParaRPr>
          </a:p>
          <a:p>
            <a:r>
              <a:rPr lang="en-US" dirty="0" smtClean="0"/>
              <a:t>No </a:t>
            </a:r>
            <a:r>
              <a:rPr lang="en-US" dirty="0" err="1" smtClean="0"/>
              <a:t>neurodeficit</a:t>
            </a:r>
            <a:endParaRPr lang="en-US" dirty="0" smtClean="0"/>
          </a:p>
          <a:p>
            <a:r>
              <a:rPr lang="en-US" dirty="0" smtClean="0"/>
              <a:t>A + P</a:t>
            </a:r>
            <a:endParaRPr lang="en-US" i="1" dirty="0" smtClean="0"/>
          </a:p>
          <a:p>
            <a:pPr lvl="1"/>
            <a:r>
              <a:rPr lang="en-US" dirty="0" smtClean="0"/>
              <a:t>S/P clipping aneurysm day 1</a:t>
            </a:r>
          </a:p>
          <a:p>
            <a:pPr lvl="2"/>
            <a:r>
              <a:rPr lang="en-US" dirty="0" smtClean="0"/>
              <a:t>NPO</a:t>
            </a:r>
          </a:p>
          <a:p>
            <a:pPr lvl="2"/>
            <a:r>
              <a:rPr lang="en-US" dirty="0" smtClean="0"/>
              <a:t>Pain control : Fentanyl 50 mcg v prn q 4 </a:t>
            </a:r>
            <a:r>
              <a:rPr lang="en-US" dirty="0" err="1" smtClean="0"/>
              <a:t>hr</a:t>
            </a:r>
            <a:endParaRPr lang="en-US" dirty="0" smtClean="0"/>
          </a:p>
          <a:p>
            <a:pPr lvl="2"/>
            <a:r>
              <a:rPr lang="en-US" dirty="0" smtClean="0"/>
              <a:t>Anticonvulsive drug : Dilantin 750 mg v load then 100 mg v q 8 </a:t>
            </a:r>
            <a:r>
              <a:rPr lang="en-US" dirty="0" err="1" smtClean="0"/>
              <a:t>hr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81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R 1  </a:t>
            </a:r>
            <a:br>
              <a:rPr lang="en-US" b="1" dirty="0" smtClean="0"/>
            </a:br>
            <a:r>
              <a:rPr lang="en-US" b="1" dirty="0" smtClean="0"/>
              <a:t>Physical examination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8960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CCCCFF"/>
          </a:solidFill>
        </p:spPr>
        <p:txBody>
          <a:bodyPr/>
          <a:lstStyle/>
          <a:p>
            <a:r>
              <a:rPr lang="en-US" b="1" dirty="0" smtClean="0"/>
              <a:t>Post Operative Day 2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 : </a:t>
            </a:r>
            <a:r>
              <a:rPr lang="th-TH" dirty="0" smtClean="0"/>
              <a:t>ตื่นดี หายใจปกติ ไม่มีปวดแผล ไม่มี </a:t>
            </a:r>
            <a:r>
              <a:rPr lang="en-US" dirty="0" smtClean="0"/>
              <a:t>N/V</a:t>
            </a:r>
          </a:p>
          <a:p>
            <a:r>
              <a:rPr lang="en-US" dirty="0" smtClean="0"/>
              <a:t>O : BP 121/74 </a:t>
            </a:r>
            <a:r>
              <a:rPr lang="en-US" dirty="0"/>
              <a:t>mmHg	PR </a:t>
            </a:r>
            <a:r>
              <a:rPr lang="en-US" dirty="0" smtClean="0"/>
              <a:t>90 BPM             </a:t>
            </a:r>
          </a:p>
          <a:p>
            <a:pPr marL="0" indent="0">
              <a:buNone/>
            </a:pPr>
            <a:r>
              <a:rPr lang="en-US" dirty="0" smtClean="0"/>
              <a:t>	BT 37.6°C </a:t>
            </a:r>
            <a:r>
              <a:rPr lang="en-US" dirty="0"/>
              <a:t>	</a:t>
            </a:r>
            <a:r>
              <a:rPr lang="en-US" dirty="0" smtClean="0"/>
              <a:t>	RR 20 breaths </a:t>
            </a:r>
            <a:r>
              <a:rPr lang="en-US" dirty="0"/>
              <a:t>/</a:t>
            </a:r>
            <a:r>
              <a:rPr lang="en-US" dirty="0" smtClean="0"/>
              <a:t>min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Tahoma" pitchFamily="34" charset="0"/>
              </a:rPr>
              <a:t>E</a:t>
            </a:r>
            <a:r>
              <a:rPr lang="en-US" baseline="-25000" dirty="0" smtClean="0">
                <a:cs typeface="Tahoma" pitchFamily="34" charset="0"/>
              </a:rPr>
              <a:t>4</a:t>
            </a:r>
            <a:r>
              <a:rPr lang="en-US" dirty="0" smtClean="0">
                <a:cs typeface="Tahoma" pitchFamily="34" charset="0"/>
              </a:rPr>
              <a:t>M</a:t>
            </a:r>
            <a:r>
              <a:rPr lang="en-US" baseline="-25000" dirty="0" smtClean="0">
                <a:cs typeface="Tahoma" pitchFamily="34" charset="0"/>
              </a:rPr>
              <a:t>6</a:t>
            </a:r>
            <a:r>
              <a:rPr lang="en-US" dirty="0" smtClean="0">
                <a:cs typeface="Tahoma" pitchFamily="34" charset="0"/>
              </a:rPr>
              <a:t>V</a:t>
            </a:r>
            <a:r>
              <a:rPr lang="en-US" baseline="-25000" dirty="0" smtClean="0">
                <a:cs typeface="Tahoma" pitchFamily="34" charset="0"/>
              </a:rPr>
              <a:t>5,</a:t>
            </a:r>
            <a:endParaRPr lang="en-US" dirty="0">
              <a:cs typeface="Tahoma" pitchFamily="34" charset="0"/>
            </a:endParaRPr>
          </a:p>
          <a:p>
            <a:r>
              <a:rPr lang="en-US" dirty="0" smtClean="0"/>
              <a:t>No </a:t>
            </a:r>
            <a:r>
              <a:rPr lang="en-US" dirty="0" err="1" smtClean="0"/>
              <a:t>neurodeficit</a:t>
            </a:r>
            <a:endParaRPr lang="en-US" dirty="0" smtClean="0"/>
          </a:p>
          <a:p>
            <a:r>
              <a:rPr lang="en-US" dirty="0" smtClean="0"/>
              <a:t>A + P</a:t>
            </a:r>
            <a:endParaRPr lang="en-US" i="1" dirty="0" smtClean="0"/>
          </a:p>
          <a:p>
            <a:pPr lvl="1"/>
            <a:r>
              <a:rPr lang="en-US" dirty="0" smtClean="0"/>
              <a:t>S/P clipping aneurysm day2</a:t>
            </a:r>
          </a:p>
          <a:p>
            <a:pPr lvl="2"/>
            <a:r>
              <a:rPr lang="en-US" dirty="0" smtClean="0"/>
              <a:t>Soft diet</a:t>
            </a:r>
          </a:p>
          <a:p>
            <a:pPr lvl="2"/>
            <a:r>
              <a:rPr lang="en-US" dirty="0" smtClean="0"/>
              <a:t>Pain control : Para 500 1 tab prn q 6 </a:t>
            </a:r>
            <a:r>
              <a:rPr lang="en-US" dirty="0" err="1" smtClean="0"/>
              <a:t>hr</a:t>
            </a:r>
            <a:endParaRPr lang="en-US" dirty="0" smtClean="0"/>
          </a:p>
          <a:p>
            <a:pPr lvl="2"/>
            <a:r>
              <a:rPr lang="en-US" dirty="0" smtClean="0"/>
              <a:t>Anticonvulsive drug : Dilantin 100 mg v q 8 </a:t>
            </a:r>
            <a:r>
              <a:rPr lang="en-US" dirty="0" err="1" smtClean="0"/>
              <a:t>hr</a:t>
            </a:r>
            <a:endParaRPr lang="en-US" dirty="0" smtClean="0"/>
          </a:p>
          <a:p>
            <a:pPr lvl="2"/>
            <a:r>
              <a:rPr lang="en-US" dirty="0" smtClean="0"/>
              <a:t>Continue Anti HT drug : </a:t>
            </a:r>
            <a:r>
              <a:rPr lang="en-US" dirty="0" err="1" smtClean="0"/>
              <a:t>Losartan,Amlodipine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50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Physical Examination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Vital signs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FF0000"/>
                </a:solidFill>
              </a:rPr>
              <a:t>BP 113/71mmHg</a:t>
            </a:r>
            <a:r>
              <a:rPr lang="en-US" dirty="0" smtClean="0"/>
              <a:t>	PR 94 BPM</a:t>
            </a:r>
          </a:p>
          <a:p>
            <a:pPr>
              <a:buNone/>
            </a:pPr>
            <a:r>
              <a:rPr lang="en-US" dirty="0" smtClean="0"/>
              <a:t>	BT 36.3°C 		RR 18 breaths /min</a:t>
            </a:r>
          </a:p>
          <a:p>
            <a:r>
              <a:rPr lang="en-US" dirty="0" smtClean="0">
                <a:cs typeface="Tahoma" pitchFamily="34" charset="0"/>
              </a:rPr>
              <a:t>BW 65 kg, Height 170 cm (BMI 22.49</a:t>
            </a:r>
            <a:r>
              <a:rPr lang="th-TH" dirty="0" smtClean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kg/m</a:t>
            </a:r>
            <a:r>
              <a:rPr lang="en-US" baseline="30000" dirty="0" smtClean="0">
                <a:cs typeface="Tahoma" pitchFamily="34" charset="0"/>
              </a:rPr>
              <a:t>2</a:t>
            </a:r>
            <a:r>
              <a:rPr lang="en-US" dirty="0" smtClean="0">
                <a:cs typeface="Tahoma" pitchFamily="34" charset="0"/>
              </a:rPr>
              <a:t>)</a:t>
            </a:r>
            <a:endParaRPr lang="th-TH" dirty="0" smtClean="0"/>
          </a:p>
          <a:p>
            <a:r>
              <a:rPr lang="en-US" dirty="0" smtClean="0">
                <a:cs typeface="Tahoma" pitchFamily="34" charset="0"/>
              </a:rPr>
              <a:t>GA : A Thai female, good consciousness, well co-operated, not pale, no jaundice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1825</Words>
  <Application>Microsoft Office PowerPoint</Application>
  <PresentationFormat>นำเสนอทางหน้าจอ (4:3)</PresentationFormat>
  <Paragraphs>439</Paragraphs>
  <Slides>80</Slides>
  <Notes>14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80</vt:i4>
      </vt:variant>
    </vt:vector>
  </HeadingPairs>
  <TitlesOfParts>
    <vt:vector size="81" baseType="lpstr">
      <vt:lpstr>ชุดรูปแบบของ Office</vt:lpstr>
      <vt:lpstr>Interesting Case</vt:lpstr>
      <vt:lpstr>Case</vt:lpstr>
      <vt:lpstr>Past history </vt:lpstr>
      <vt:lpstr>R 1   ซักประวัติเพิ่มเติม</vt:lpstr>
      <vt:lpstr>Hx เพิ่มเติม</vt:lpstr>
      <vt:lpstr>Hx เพิ่มเติม</vt:lpstr>
      <vt:lpstr>Hx เพิ่มเติม</vt:lpstr>
      <vt:lpstr>R 1   Physical examination</vt:lpstr>
      <vt:lpstr>Physical Examination</vt:lpstr>
      <vt:lpstr>Physical Examination</vt:lpstr>
      <vt:lpstr>Physical Examination</vt:lpstr>
      <vt:lpstr>Physical Examination</vt:lpstr>
      <vt:lpstr>R 1  Investigation</vt:lpstr>
      <vt:lpstr>งานนำเสนอ PowerPoint</vt:lpstr>
      <vt:lpstr>Investigation</vt:lpstr>
      <vt:lpstr>Investigation</vt:lpstr>
      <vt:lpstr>Investigation</vt:lpstr>
      <vt:lpstr>Cerebral aneurysm</vt:lpstr>
      <vt:lpstr>Cerebral aneurysm</vt:lpstr>
      <vt:lpstr>R2 Problem list</vt:lpstr>
      <vt:lpstr>Problem list</vt:lpstr>
      <vt:lpstr>ASA classification</vt:lpstr>
      <vt:lpstr>Cerebral aneurysm</vt:lpstr>
      <vt:lpstr>CASE</vt:lpstr>
      <vt:lpstr>R2 Preoperative evaluation</vt:lpstr>
      <vt:lpstr>Preoperative evaluation</vt:lpstr>
      <vt:lpstr>Preoperative evaluation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Preoperative evaluation</vt:lpstr>
      <vt:lpstr>งานนำเสนอ PowerPoint</vt:lpstr>
      <vt:lpstr>Grading</vt:lpstr>
      <vt:lpstr>Preoperative evaluation</vt:lpstr>
      <vt:lpstr>Hyponatremia</vt:lpstr>
      <vt:lpstr>Cardiac abnormalities</vt:lpstr>
      <vt:lpstr>Neurogenic pulmonary edema</vt:lpstr>
      <vt:lpstr>งานนำเสนอ PowerPoint</vt:lpstr>
      <vt:lpstr>Preoperative evaluation</vt:lpstr>
      <vt:lpstr>งานนำเสนอ PowerPoint</vt:lpstr>
      <vt:lpstr>Preoperative evaluation</vt:lpstr>
      <vt:lpstr>งานนำเสนอ PowerPoint</vt:lpstr>
      <vt:lpstr>Preoperative evaluation</vt:lpstr>
      <vt:lpstr>Preoperative evaluation</vt:lpstr>
      <vt:lpstr>Preoperative evaluation</vt:lpstr>
      <vt:lpstr>Vasospasm</vt:lpstr>
      <vt:lpstr>Preoperative evaluation</vt:lpstr>
      <vt:lpstr>Clipping VS Coiling for  Unruptured aneurysm</vt:lpstr>
      <vt:lpstr>งานนำเสนอ PowerPoint</vt:lpstr>
      <vt:lpstr>R2 Preparation and Premedication </vt:lpstr>
      <vt:lpstr>Preparation</vt:lpstr>
      <vt:lpstr>Preparation</vt:lpstr>
      <vt:lpstr>Premedication</vt:lpstr>
      <vt:lpstr>R3 Anesthetic consideration </vt:lpstr>
      <vt:lpstr>Choice of anesthesia</vt:lpstr>
      <vt:lpstr>Position</vt:lpstr>
      <vt:lpstr>Intraoperative Management</vt:lpstr>
      <vt:lpstr>Intraoperative Management</vt:lpstr>
      <vt:lpstr>Intraoperative Management</vt:lpstr>
      <vt:lpstr>Intraoperative Management</vt:lpstr>
      <vt:lpstr>Intraoperative Management</vt:lpstr>
      <vt:lpstr>Intraoperative Management</vt:lpstr>
      <vt:lpstr>Intraoperative Management</vt:lpstr>
      <vt:lpstr>Intraoperative Management</vt:lpstr>
      <vt:lpstr>Intraoperative Management</vt:lpstr>
      <vt:lpstr>Intraoperative Management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Indocyanine green</vt:lpstr>
      <vt:lpstr>Emergence</vt:lpstr>
      <vt:lpstr>งานนำเสนอ PowerPoint</vt:lpstr>
      <vt:lpstr>Post operative management</vt:lpstr>
      <vt:lpstr>Post Operative Day 1</vt:lpstr>
      <vt:lpstr>Post Operative Day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Interesting Case</dc:title>
  <dc:creator>Suchart</dc:creator>
  <cp:lastModifiedBy>Suchart</cp:lastModifiedBy>
  <cp:revision>193</cp:revision>
  <dcterms:created xsi:type="dcterms:W3CDTF">2016-09-27T14:23:13Z</dcterms:created>
  <dcterms:modified xsi:type="dcterms:W3CDTF">2017-09-05T16:59:09Z</dcterms:modified>
</cp:coreProperties>
</file>